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4" r:id="rId5"/>
    <p:sldMasterId id="214748366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E90B5BB-B480-4127-AE52-F80A9DA1B328}">
  <a:tblStyle styleId="{BE90B5BB-B480-4127-AE52-F80A9DA1B328}"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f4d4550222_1_37: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g2f4d4550222_1_37: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f4e2264772_1_24: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g2f4e2264772_1_24:notes"/>
          <p:cNvSpPr/>
          <p:nvPr>
            <p:ph idx="2" type="sldImg"/>
          </p:nvPr>
        </p:nvSpPr>
        <p:spPr>
          <a:xfrm>
            <a:off x="2143125" y="685801"/>
            <a:ext cx="25719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f4e2264772_1_16: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g2f4e2264772_1_16:notes"/>
          <p:cNvSpPr/>
          <p:nvPr>
            <p:ph idx="2" type="sldImg"/>
          </p:nvPr>
        </p:nvSpPr>
        <p:spPr>
          <a:xfrm>
            <a:off x="2143125" y="685801"/>
            <a:ext cx="25719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f7b17e382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f7b17e382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f7b17e3828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f7b17e3828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f4e2264772_1_31: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g2f4e2264772_1_31:notes"/>
          <p:cNvSpPr/>
          <p:nvPr>
            <p:ph idx="2" type="sldImg"/>
          </p:nvPr>
        </p:nvSpPr>
        <p:spPr>
          <a:xfrm>
            <a:off x="2143125" y="685801"/>
            <a:ext cx="25719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f7b17e38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f7b17e38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f7b17e382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f7b17e382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f7b17e382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f7b17e382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f7b17e382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f7b17e382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f7b17e382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f7b17e382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f4d4550222_1_51: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g2f4d4550222_1_51: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f4d4550222_1_113: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g2f4d4550222_1_113: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f4d4550222_1_124: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g2f4d4550222_1_124: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f4d4550222_1_129: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g2f4d4550222_1_129: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f4d4550222_1_56: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g2f4d4550222_1_56: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f4d4550222_1_61: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g2f4d4550222_1_61: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f4e2264772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f4e2264772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f4e2264772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f4e2264772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f4d4550222_1_67: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g2f4d4550222_1_67: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f4d4550222_1_92: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2f4d4550222_1_92: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f4d4550222_1_102:notes"/>
          <p:cNvSpPr txBox="1"/>
          <p:nvPr>
            <p:ph idx="1" type="body"/>
          </p:nvPr>
        </p:nvSpPr>
        <p:spPr>
          <a:xfrm>
            <a:off x="685800" y="4343401"/>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g2f4d4550222_1_102:notes"/>
          <p:cNvSpPr/>
          <p:nvPr>
            <p:ph idx="2" type="sldImg"/>
          </p:nvPr>
        </p:nvSpPr>
        <p:spPr>
          <a:xfrm>
            <a:off x="2143125" y="685801"/>
            <a:ext cx="2571750" cy="34289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9" name="Shape 59"/>
        <p:cNvGrpSpPr/>
        <p:nvPr/>
      </p:nvGrpSpPr>
      <p:grpSpPr>
        <a:xfrm>
          <a:off x="0" y="0"/>
          <a:ext cx="0" cy="0"/>
          <a:chOff x="0" y="0"/>
          <a:chExt cx="0" cy="0"/>
        </a:xfrm>
      </p:grpSpPr>
      <p:sp>
        <p:nvSpPr>
          <p:cNvPr id="60" name="Google Shape;60;p14"/>
          <p:cNvSpPr txBox="1"/>
          <p:nvPr>
            <p:ph type="title"/>
          </p:nvPr>
        </p:nvSpPr>
        <p:spPr>
          <a:xfrm>
            <a:off x="3108050" y="529040"/>
            <a:ext cx="2927898" cy="3759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2300">
                <a:solidFill>
                  <a:srgbClr val="595959"/>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14"/>
          <p:cNvSpPr txBox="1"/>
          <p:nvPr>
            <p:ph idx="1" type="body"/>
          </p:nvPr>
        </p:nvSpPr>
        <p:spPr>
          <a:xfrm>
            <a:off x="1538465" y="947878"/>
            <a:ext cx="6067068" cy="130556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1" i="0" sz="2800">
                <a:solidFill>
                  <a:schemeClr val="dk1"/>
                </a:solidFill>
                <a:latin typeface="Arial"/>
                <a:ea typeface="Arial"/>
                <a:cs typeface="Arial"/>
                <a:sym typeface="Arial"/>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2" name="Google Shape;62;p14"/>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4"/>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4"/>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GB"/>
              <a:t>‹#›</a:t>
            </a:fld>
            <a:endParaRPr b="0" i="0" sz="1800" u="none" cap="none" strike="noStrike">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65" name="Shape 65"/>
        <p:cNvGrpSpPr/>
        <p:nvPr/>
      </p:nvGrpSpPr>
      <p:grpSpPr>
        <a:xfrm>
          <a:off x="0" y="0"/>
          <a:ext cx="0" cy="0"/>
          <a:chOff x="0" y="0"/>
          <a:chExt cx="0" cy="0"/>
        </a:xfrm>
      </p:grpSpPr>
      <p:sp>
        <p:nvSpPr>
          <p:cNvPr id="66" name="Google Shape;66;p15"/>
          <p:cNvSpPr txBox="1"/>
          <p:nvPr>
            <p:ph type="ctrTitle"/>
          </p:nvPr>
        </p:nvSpPr>
        <p:spPr>
          <a:xfrm>
            <a:off x="685800" y="1594485"/>
            <a:ext cx="7772400" cy="108013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5"/>
          <p:cNvSpPr txBox="1"/>
          <p:nvPr>
            <p:ph idx="1" type="subTitle"/>
          </p:nvPr>
        </p:nvSpPr>
        <p:spPr>
          <a:xfrm>
            <a:off x="1371600" y="2880360"/>
            <a:ext cx="6400800" cy="12858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5"/>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5"/>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5"/>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GB"/>
              <a:t>‹#›</a:t>
            </a:fld>
            <a:endParaRPr sz="1800">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1" name="Shape 71"/>
        <p:cNvGrpSpPr/>
        <p:nvPr/>
      </p:nvGrpSpPr>
      <p:grpSpPr>
        <a:xfrm>
          <a:off x="0" y="0"/>
          <a:ext cx="0" cy="0"/>
          <a:chOff x="0" y="0"/>
          <a:chExt cx="0" cy="0"/>
        </a:xfrm>
      </p:grpSpPr>
      <p:sp>
        <p:nvSpPr>
          <p:cNvPr id="72" name="Google Shape;72;p16"/>
          <p:cNvSpPr txBox="1"/>
          <p:nvPr>
            <p:ph type="title"/>
          </p:nvPr>
        </p:nvSpPr>
        <p:spPr>
          <a:xfrm>
            <a:off x="3108050" y="529040"/>
            <a:ext cx="2927898" cy="3759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2300">
                <a:solidFill>
                  <a:srgbClr val="595959"/>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6"/>
          <p:cNvSpPr txBox="1"/>
          <p:nvPr>
            <p:ph idx="1" type="body"/>
          </p:nvPr>
        </p:nvSpPr>
        <p:spPr>
          <a:xfrm>
            <a:off x="45720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4" name="Google Shape;74;p16"/>
          <p:cNvSpPr txBox="1"/>
          <p:nvPr>
            <p:ph idx="2" type="body"/>
          </p:nvPr>
        </p:nvSpPr>
        <p:spPr>
          <a:xfrm>
            <a:off x="470916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5" name="Google Shape;75;p16"/>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6"/>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6"/>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GB"/>
              <a:t>‹#›</a:t>
            </a:fld>
            <a:endParaRPr sz="1800">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8" name="Shape 78"/>
        <p:cNvGrpSpPr/>
        <p:nvPr/>
      </p:nvGrpSpPr>
      <p:grpSpPr>
        <a:xfrm>
          <a:off x="0" y="0"/>
          <a:ext cx="0" cy="0"/>
          <a:chOff x="0" y="0"/>
          <a:chExt cx="0" cy="0"/>
        </a:xfrm>
      </p:grpSpPr>
      <p:sp>
        <p:nvSpPr>
          <p:cNvPr id="79" name="Google Shape;79;p17"/>
          <p:cNvSpPr txBox="1"/>
          <p:nvPr>
            <p:ph type="title"/>
          </p:nvPr>
        </p:nvSpPr>
        <p:spPr>
          <a:xfrm>
            <a:off x="3108050" y="529040"/>
            <a:ext cx="2927898" cy="375919"/>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2300">
                <a:solidFill>
                  <a:srgbClr val="595959"/>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7"/>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7"/>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7"/>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GB"/>
              <a:t>‹#›</a:t>
            </a:fld>
            <a:endParaRPr sz="1800">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3" name="Shape 83"/>
        <p:cNvGrpSpPr/>
        <p:nvPr/>
      </p:nvGrpSpPr>
      <p:grpSpPr>
        <a:xfrm>
          <a:off x="0" y="0"/>
          <a:ext cx="0" cy="0"/>
          <a:chOff x="0" y="0"/>
          <a:chExt cx="0" cy="0"/>
        </a:xfrm>
      </p:grpSpPr>
      <p:sp>
        <p:nvSpPr>
          <p:cNvPr id="84" name="Google Shape;84;p18"/>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8"/>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8"/>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GB"/>
              <a:t>‹#›</a:t>
            </a:fld>
            <a:endParaRPr sz="1800">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12.xml"/><Relationship Id="rId9" Type="http://schemas.openxmlformats.org/officeDocument/2006/relationships/theme" Target="../theme/theme2.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1">
            <a:alphaModFix/>
          </a:blip>
          <a:srcRect b="0" l="0" r="0" t="0"/>
          <a:stretch/>
        </p:blipFill>
        <p:spPr>
          <a:xfrm>
            <a:off x="3540556" y="0"/>
            <a:ext cx="5603443" cy="4360634"/>
          </a:xfrm>
          <a:prstGeom prst="rect">
            <a:avLst/>
          </a:prstGeom>
          <a:noFill/>
          <a:ln>
            <a:noFill/>
          </a:ln>
        </p:spPr>
      </p:pic>
      <p:pic>
        <p:nvPicPr>
          <p:cNvPr id="52" name="Google Shape;52;p13"/>
          <p:cNvPicPr preferRelativeResize="0"/>
          <p:nvPr/>
        </p:nvPicPr>
        <p:blipFill rotWithShape="1">
          <a:blip r:embed="rId2">
            <a:alphaModFix/>
          </a:blip>
          <a:srcRect b="0" l="0" r="0" t="0"/>
          <a:stretch/>
        </p:blipFill>
        <p:spPr>
          <a:xfrm>
            <a:off x="216000" y="216000"/>
            <a:ext cx="1507680" cy="647998"/>
          </a:xfrm>
          <a:prstGeom prst="rect">
            <a:avLst/>
          </a:prstGeom>
          <a:noFill/>
          <a:ln>
            <a:noFill/>
          </a:ln>
        </p:spPr>
      </p:pic>
      <p:pic>
        <p:nvPicPr>
          <p:cNvPr id="53" name="Google Shape;53;p13"/>
          <p:cNvPicPr preferRelativeResize="0"/>
          <p:nvPr/>
        </p:nvPicPr>
        <p:blipFill rotWithShape="1">
          <a:blip r:embed="rId3">
            <a:alphaModFix/>
          </a:blip>
          <a:srcRect b="0" l="0" r="0" t="0"/>
          <a:stretch/>
        </p:blipFill>
        <p:spPr>
          <a:xfrm>
            <a:off x="6983600" y="415174"/>
            <a:ext cx="1974050" cy="300174"/>
          </a:xfrm>
          <a:prstGeom prst="rect">
            <a:avLst/>
          </a:prstGeom>
          <a:noFill/>
          <a:ln>
            <a:noFill/>
          </a:ln>
        </p:spPr>
      </p:pic>
      <p:sp>
        <p:nvSpPr>
          <p:cNvPr id="54" name="Google Shape;54;p13"/>
          <p:cNvSpPr txBox="1"/>
          <p:nvPr>
            <p:ph type="title"/>
          </p:nvPr>
        </p:nvSpPr>
        <p:spPr>
          <a:xfrm>
            <a:off x="3108050" y="529040"/>
            <a:ext cx="2927898" cy="375919"/>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1" i="0" sz="2300" u="none" cap="none" strike="noStrike">
                <a:solidFill>
                  <a:srgbClr val="595959"/>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5" name="Google Shape;55;p13"/>
          <p:cNvSpPr txBox="1"/>
          <p:nvPr>
            <p:ph idx="1" type="body"/>
          </p:nvPr>
        </p:nvSpPr>
        <p:spPr>
          <a:xfrm>
            <a:off x="1538465" y="947878"/>
            <a:ext cx="6067068" cy="1305560"/>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400"/>
              <a:buNone/>
              <a:defRPr b="1" i="0" sz="28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56" name="Google Shape;56;p13"/>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marR="0" rtl="0" algn="ctr">
              <a:spcBef>
                <a:spcPts val="0"/>
              </a:spcBef>
              <a:spcAft>
                <a:spcPts val="0"/>
              </a:spcAft>
              <a:buSzPts val="1400"/>
              <a:buNone/>
              <a:defRPr b="0" i="0" sz="18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7" name="Google Shape;57;p13"/>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0" i="0" sz="18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13"/>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rtl="0" algn="r">
              <a:spcBef>
                <a:spcPts val="0"/>
              </a:spcBef>
              <a:buNone/>
              <a:defRPr b="0" i="0" sz="1800" u="none" cap="none" strike="noStrike">
                <a:solidFill>
                  <a:srgbClr val="888888"/>
                </a:solidFill>
                <a:latin typeface="Calibri"/>
                <a:ea typeface="Calibri"/>
                <a:cs typeface="Calibri"/>
                <a:sym typeface="Calibri"/>
              </a:defRPr>
            </a:lvl1pPr>
            <a:lvl2pPr indent="0" lvl="1" marL="0" marR="0" rtl="0" algn="r">
              <a:spcBef>
                <a:spcPts val="0"/>
              </a:spcBef>
              <a:buNone/>
              <a:defRPr b="0" i="0" sz="1800" u="none" cap="none" strike="noStrike">
                <a:solidFill>
                  <a:srgbClr val="888888"/>
                </a:solidFill>
                <a:latin typeface="Calibri"/>
                <a:ea typeface="Calibri"/>
                <a:cs typeface="Calibri"/>
                <a:sym typeface="Calibri"/>
              </a:defRPr>
            </a:lvl2pPr>
            <a:lvl3pPr indent="0" lvl="2" marL="0" marR="0" rtl="0" algn="r">
              <a:spcBef>
                <a:spcPts val="0"/>
              </a:spcBef>
              <a:buNone/>
              <a:defRPr b="0" i="0" sz="1800" u="none" cap="none" strike="noStrike">
                <a:solidFill>
                  <a:srgbClr val="888888"/>
                </a:solidFill>
                <a:latin typeface="Calibri"/>
                <a:ea typeface="Calibri"/>
                <a:cs typeface="Calibri"/>
                <a:sym typeface="Calibri"/>
              </a:defRPr>
            </a:lvl3pPr>
            <a:lvl4pPr indent="0" lvl="3" marL="0" marR="0" rtl="0" algn="r">
              <a:spcBef>
                <a:spcPts val="0"/>
              </a:spcBef>
              <a:buNone/>
              <a:defRPr b="0" i="0" sz="1800" u="none" cap="none" strike="noStrike">
                <a:solidFill>
                  <a:srgbClr val="888888"/>
                </a:solidFill>
                <a:latin typeface="Calibri"/>
                <a:ea typeface="Calibri"/>
                <a:cs typeface="Calibri"/>
                <a:sym typeface="Calibri"/>
              </a:defRPr>
            </a:lvl4pPr>
            <a:lvl5pPr indent="0" lvl="4" marL="0" marR="0" rtl="0" algn="r">
              <a:spcBef>
                <a:spcPts val="0"/>
              </a:spcBef>
              <a:buNone/>
              <a:defRPr b="0" i="0" sz="1800" u="none" cap="none" strike="noStrike">
                <a:solidFill>
                  <a:srgbClr val="888888"/>
                </a:solidFill>
                <a:latin typeface="Calibri"/>
                <a:ea typeface="Calibri"/>
                <a:cs typeface="Calibri"/>
                <a:sym typeface="Calibri"/>
              </a:defRPr>
            </a:lvl5pPr>
            <a:lvl6pPr indent="0" lvl="5" marL="0" marR="0" rtl="0" algn="r">
              <a:spcBef>
                <a:spcPts val="0"/>
              </a:spcBef>
              <a:buNone/>
              <a:defRPr b="0" i="0" sz="1800" u="none" cap="none" strike="noStrike">
                <a:solidFill>
                  <a:srgbClr val="888888"/>
                </a:solidFill>
                <a:latin typeface="Calibri"/>
                <a:ea typeface="Calibri"/>
                <a:cs typeface="Calibri"/>
                <a:sym typeface="Calibri"/>
              </a:defRPr>
            </a:lvl6pPr>
            <a:lvl7pPr indent="0" lvl="6" marL="0" marR="0" rtl="0" algn="r">
              <a:spcBef>
                <a:spcPts val="0"/>
              </a:spcBef>
              <a:buNone/>
              <a:defRPr b="0" i="0" sz="1800" u="none" cap="none" strike="noStrike">
                <a:solidFill>
                  <a:srgbClr val="888888"/>
                </a:solidFill>
                <a:latin typeface="Calibri"/>
                <a:ea typeface="Calibri"/>
                <a:cs typeface="Calibri"/>
                <a:sym typeface="Calibri"/>
              </a:defRPr>
            </a:lvl7pPr>
            <a:lvl8pPr indent="0" lvl="7" marL="0" marR="0" rtl="0" algn="r">
              <a:spcBef>
                <a:spcPts val="0"/>
              </a:spcBef>
              <a:buNone/>
              <a:defRPr b="0" i="0" sz="1800" u="none" cap="none" strike="noStrike">
                <a:solidFill>
                  <a:srgbClr val="888888"/>
                </a:solidFill>
                <a:latin typeface="Calibri"/>
                <a:ea typeface="Calibri"/>
                <a:cs typeface="Calibri"/>
                <a:sym typeface="Calibri"/>
              </a:defRPr>
            </a:lvl8pPr>
            <a:lvl9pPr indent="0" lvl="8" marL="0" marR="0" rtl="0" algn="r">
              <a:spcBef>
                <a:spcPts val="0"/>
              </a:spcBef>
              <a:buNone/>
              <a:defRPr b="0" i="0" sz="1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4"/>
    <p:sldLayoutId id="2147483660" r:id="rId5"/>
    <p:sldLayoutId id="2147483661" r:id="rId6"/>
    <p:sldLayoutId id="2147483662" r:id="rId7"/>
    <p:sldLayoutId id="2147483663"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1.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8.png"/><Relationship Id="rId5"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0" name="Shape 90"/>
        <p:cNvGrpSpPr/>
        <p:nvPr/>
      </p:nvGrpSpPr>
      <p:grpSpPr>
        <a:xfrm>
          <a:off x="0" y="0"/>
          <a:ext cx="0" cy="0"/>
          <a:chOff x="0" y="0"/>
          <a:chExt cx="0" cy="0"/>
        </a:xfrm>
      </p:grpSpPr>
      <p:pic>
        <p:nvPicPr>
          <p:cNvPr id="91" name="Google Shape;91;p19"/>
          <p:cNvPicPr preferRelativeResize="0"/>
          <p:nvPr/>
        </p:nvPicPr>
        <p:blipFill rotWithShape="1">
          <a:blip r:embed="rId3">
            <a:alphaModFix/>
          </a:blip>
          <a:srcRect b="0" l="0" r="0" t="0"/>
          <a:stretch/>
        </p:blipFill>
        <p:spPr>
          <a:xfrm>
            <a:off x="3381689" y="-21266"/>
            <a:ext cx="5603443" cy="4360634"/>
          </a:xfrm>
          <a:prstGeom prst="rect">
            <a:avLst/>
          </a:prstGeom>
          <a:noFill/>
          <a:ln>
            <a:noFill/>
          </a:ln>
        </p:spPr>
      </p:pic>
      <p:pic>
        <p:nvPicPr>
          <p:cNvPr id="92" name="Google Shape;92;p19"/>
          <p:cNvPicPr preferRelativeResize="0"/>
          <p:nvPr/>
        </p:nvPicPr>
        <p:blipFill rotWithShape="1">
          <a:blip r:embed="rId4">
            <a:alphaModFix/>
          </a:blip>
          <a:srcRect b="0" l="0" r="0" t="0"/>
          <a:stretch/>
        </p:blipFill>
        <p:spPr>
          <a:xfrm>
            <a:off x="216000" y="216000"/>
            <a:ext cx="1507680" cy="647998"/>
          </a:xfrm>
          <a:prstGeom prst="rect">
            <a:avLst/>
          </a:prstGeom>
          <a:noFill/>
          <a:ln>
            <a:noFill/>
          </a:ln>
        </p:spPr>
      </p:pic>
      <p:pic>
        <p:nvPicPr>
          <p:cNvPr id="93" name="Google Shape;93;p19"/>
          <p:cNvPicPr preferRelativeResize="0"/>
          <p:nvPr/>
        </p:nvPicPr>
        <p:blipFill rotWithShape="1">
          <a:blip r:embed="rId5">
            <a:alphaModFix/>
          </a:blip>
          <a:srcRect b="0" l="0" r="0" t="0"/>
          <a:stretch/>
        </p:blipFill>
        <p:spPr>
          <a:xfrm>
            <a:off x="3607592" y="4766145"/>
            <a:ext cx="1931071" cy="261678"/>
          </a:xfrm>
          <a:prstGeom prst="rect">
            <a:avLst/>
          </a:prstGeom>
          <a:noFill/>
          <a:ln>
            <a:noFill/>
          </a:ln>
        </p:spPr>
      </p:pic>
      <p:sp>
        <p:nvSpPr>
          <p:cNvPr id="94" name="Google Shape;94;p19"/>
          <p:cNvSpPr txBox="1"/>
          <p:nvPr>
            <p:ph idx="1" type="body"/>
          </p:nvPr>
        </p:nvSpPr>
        <p:spPr>
          <a:xfrm>
            <a:off x="1538390" y="1310728"/>
            <a:ext cx="6067200" cy="812400"/>
          </a:xfrm>
          <a:prstGeom prst="rect">
            <a:avLst/>
          </a:prstGeom>
          <a:noFill/>
          <a:ln>
            <a:noFill/>
          </a:ln>
        </p:spPr>
        <p:txBody>
          <a:bodyPr anchorCtr="0" anchor="t" bIns="0" lIns="0" spcFirstLastPara="1" rIns="0" wrap="square" tIns="12700">
            <a:spAutoFit/>
          </a:bodyPr>
          <a:lstStyle/>
          <a:p>
            <a:pPr indent="0" lvl="0" marL="207009" marR="5080" rtl="0" algn="ctr">
              <a:lnSpc>
                <a:spcPct val="100000"/>
              </a:lnSpc>
              <a:spcBef>
                <a:spcPts val="0"/>
              </a:spcBef>
              <a:spcAft>
                <a:spcPts val="0"/>
              </a:spcAft>
              <a:buNone/>
            </a:pPr>
            <a:r>
              <a:rPr lang="en-GB" sz="2400"/>
              <a:t>Experiential Learning Presentation  On</a:t>
            </a:r>
            <a:endParaRPr sz="2400"/>
          </a:p>
          <a:p>
            <a:pPr indent="0" lvl="0" marL="0" rtl="0" algn="ctr">
              <a:lnSpc>
                <a:spcPct val="115000"/>
              </a:lnSpc>
              <a:spcBef>
                <a:spcPts val="0"/>
              </a:spcBef>
              <a:spcAft>
                <a:spcPts val="0"/>
              </a:spcAft>
              <a:buClr>
                <a:schemeClr val="dk1"/>
              </a:buClr>
              <a:buSzPts val="1100"/>
              <a:buFont typeface="Arial"/>
              <a:buNone/>
            </a:pPr>
            <a:r>
              <a:rPr lang="en-GB" sz="1300"/>
              <a:t>Mathematical model that accurately simulates the spread of epidemic scale deceases.</a:t>
            </a:r>
            <a:endParaRPr sz="1300"/>
          </a:p>
        </p:txBody>
      </p:sp>
      <p:sp>
        <p:nvSpPr>
          <p:cNvPr id="95" name="Google Shape;95;p19"/>
          <p:cNvSpPr txBox="1"/>
          <p:nvPr/>
        </p:nvSpPr>
        <p:spPr>
          <a:xfrm>
            <a:off x="2603225" y="2433450"/>
            <a:ext cx="3359400" cy="1164600"/>
          </a:xfrm>
          <a:prstGeom prst="rect">
            <a:avLst/>
          </a:prstGeom>
          <a:noFill/>
          <a:ln>
            <a:noFill/>
          </a:ln>
        </p:spPr>
        <p:txBody>
          <a:bodyPr anchorCtr="0" anchor="t" bIns="0" lIns="0" spcFirstLastPara="1" rIns="0" wrap="square" tIns="12700">
            <a:spAutoFit/>
          </a:bodyPr>
          <a:lstStyle/>
          <a:p>
            <a:pPr indent="-71120" lvl="0" marL="83185" marR="5080" rtl="0" algn="l">
              <a:lnSpc>
                <a:spcPct val="100000"/>
              </a:lnSpc>
              <a:spcBef>
                <a:spcPts val="0"/>
              </a:spcBef>
              <a:spcAft>
                <a:spcPts val="0"/>
              </a:spcAft>
              <a:buNone/>
            </a:pPr>
            <a:r>
              <a:rPr b="0" i="0" lang="en-GB" sz="2000" u="none" cap="none" strike="noStrike">
                <a:solidFill>
                  <a:schemeClr val="dk1"/>
                </a:solidFill>
                <a:latin typeface="Arial"/>
                <a:ea typeface="Arial"/>
                <a:cs typeface="Arial"/>
                <a:sym typeface="Arial"/>
              </a:rPr>
              <a:t>       Faculty Coordinator</a:t>
            </a:r>
            <a:endParaRPr b="0" i="0" sz="2000" u="none" cap="none" strike="noStrike">
              <a:solidFill>
                <a:schemeClr val="dk1"/>
              </a:solidFill>
              <a:latin typeface="Arial"/>
              <a:ea typeface="Arial"/>
              <a:cs typeface="Arial"/>
              <a:sym typeface="Arial"/>
            </a:endParaRPr>
          </a:p>
          <a:p>
            <a:pPr indent="0" lvl="0" marL="0" marR="0" rtl="0" algn="ctr">
              <a:spcBef>
                <a:spcPts val="0"/>
              </a:spcBef>
              <a:spcAft>
                <a:spcPts val="0"/>
              </a:spcAft>
              <a:buNone/>
            </a:pPr>
            <a:r>
              <a:rPr b="0" i="0" lang="en-GB" sz="2000" u="none" cap="none" strike="noStrike">
                <a:solidFill>
                  <a:schemeClr val="dk1"/>
                </a:solidFill>
                <a:latin typeface="Arial"/>
                <a:ea typeface="Arial"/>
                <a:cs typeface="Arial"/>
                <a:sym typeface="Arial"/>
              </a:rPr>
              <a:t>Dr. </a:t>
            </a:r>
            <a:r>
              <a:rPr lang="en-GB" sz="2000">
                <a:solidFill>
                  <a:schemeClr val="dk1"/>
                </a:solidFill>
              </a:rPr>
              <a:t>Venugopal K</a:t>
            </a:r>
            <a:endParaRPr b="0" i="0" sz="1400" u="none" cap="none" strike="noStrike">
              <a:solidFill>
                <a:schemeClr val="dk1"/>
              </a:solidFill>
              <a:latin typeface="Times New Roman"/>
              <a:ea typeface="Times New Roman"/>
              <a:cs typeface="Times New Roman"/>
              <a:sym typeface="Times New Roman"/>
            </a:endParaRPr>
          </a:p>
          <a:p>
            <a:pPr indent="0" lvl="0" marL="0" marR="0" rtl="0" algn="ctr">
              <a:spcBef>
                <a:spcPts val="0"/>
              </a:spcBef>
              <a:spcAft>
                <a:spcPts val="0"/>
              </a:spcAft>
              <a:buNone/>
            </a:pPr>
            <a:r>
              <a:rPr lang="en-GB">
                <a:solidFill>
                  <a:schemeClr val="dk1"/>
                </a:solidFill>
                <a:latin typeface="Times New Roman"/>
                <a:ea typeface="Times New Roman"/>
                <a:cs typeface="Times New Roman"/>
                <a:sym typeface="Times New Roman"/>
              </a:rPr>
              <a:t>Assistant </a:t>
            </a:r>
            <a:r>
              <a:rPr b="0" i="0" lang="en-GB" sz="1400" u="none" cap="none" strike="noStrike">
                <a:solidFill>
                  <a:schemeClr val="dk1"/>
                </a:solidFill>
                <a:latin typeface="Times New Roman"/>
                <a:ea typeface="Times New Roman"/>
                <a:cs typeface="Times New Roman"/>
                <a:sym typeface="Times New Roman"/>
              </a:rPr>
              <a:t>Professor</a:t>
            </a:r>
            <a:endParaRPr/>
          </a:p>
          <a:p>
            <a:pPr indent="-71120" lvl="0" marL="83185" marR="5080" rtl="0" algn="l">
              <a:lnSpc>
                <a:spcPct val="100000"/>
              </a:lnSpc>
              <a:spcBef>
                <a:spcPts val="100"/>
              </a:spcBef>
              <a:spcAft>
                <a:spcPts val="0"/>
              </a:spcAft>
              <a:buNone/>
            </a:pPr>
            <a:r>
              <a:t/>
            </a:r>
            <a:endParaRPr b="0" i="0" sz="2000" u="none" cap="none" strike="noStrike">
              <a:solidFill>
                <a:schemeClr val="dk1"/>
              </a:solidFill>
              <a:latin typeface="Arial"/>
              <a:ea typeface="Arial"/>
              <a:cs typeface="Arial"/>
              <a:sym typeface="Arial"/>
            </a:endParaRPr>
          </a:p>
        </p:txBody>
      </p:sp>
      <p:grpSp>
        <p:nvGrpSpPr>
          <p:cNvPr id="96" name="Google Shape;96;p19"/>
          <p:cNvGrpSpPr/>
          <p:nvPr/>
        </p:nvGrpSpPr>
        <p:grpSpPr>
          <a:xfrm>
            <a:off x="1986848" y="3946661"/>
            <a:ext cx="5735320" cy="558165"/>
            <a:chOff x="1986848" y="3946661"/>
            <a:chExt cx="5735320" cy="558165"/>
          </a:xfrm>
        </p:grpSpPr>
        <p:sp>
          <p:nvSpPr>
            <p:cNvPr id="97" name="Google Shape;97;p19"/>
            <p:cNvSpPr/>
            <p:nvPr/>
          </p:nvSpPr>
          <p:spPr>
            <a:xfrm>
              <a:off x="1986848" y="3946661"/>
              <a:ext cx="5735320" cy="558165"/>
            </a:xfrm>
            <a:custGeom>
              <a:rect b="b" l="l" r="r" t="t"/>
              <a:pathLst>
                <a:path extrusionOk="0" h="558164" w="5735320">
                  <a:moveTo>
                    <a:pt x="4749" y="0"/>
                  </a:moveTo>
                  <a:lnTo>
                    <a:pt x="4749" y="558124"/>
                  </a:lnTo>
                </a:path>
                <a:path extrusionOk="0" h="558164" w="5735320">
                  <a:moveTo>
                    <a:pt x="2867324" y="0"/>
                  </a:moveTo>
                  <a:lnTo>
                    <a:pt x="2867324" y="558124"/>
                  </a:lnTo>
                </a:path>
                <a:path extrusionOk="0" h="558164" w="5735320">
                  <a:moveTo>
                    <a:pt x="5730550" y="0"/>
                  </a:moveTo>
                  <a:lnTo>
                    <a:pt x="5730550" y="558124"/>
                  </a:lnTo>
                </a:path>
                <a:path extrusionOk="0" h="558164" w="5735320">
                  <a:moveTo>
                    <a:pt x="0" y="4749"/>
                  </a:moveTo>
                  <a:lnTo>
                    <a:pt x="5735300" y="4749"/>
                  </a:lnTo>
                </a:path>
              </a:pathLst>
            </a:custGeom>
            <a:noFill/>
            <a:ln cap="flat" cmpd="sng" w="1267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 name="Google Shape;98;p19"/>
            <p:cNvSpPr/>
            <p:nvPr/>
          </p:nvSpPr>
          <p:spPr>
            <a:xfrm>
              <a:off x="1986848" y="4500036"/>
              <a:ext cx="5735320" cy="0"/>
            </a:xfrm>
            <a:custGeom>
              <a:rect b="b" l="l" r="r" t="t"/>
              <a:pathLst>
                <a:path extrusionOk="0" h="120000" w="5735320">
                  <a:moveTo>
                    <a:pt x="0" y="0"/>
                  </a:moveTo>
                  <a:lnTo>
                    <a:pt x="5735300" y="0"/>
                  </a:lnTo>
                </a:path>
              </a:pathLst>
            </a:custGeom>
            <a:noFill/>
            <a:ln cap="flat" cmpd="sng" w="3807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9" name="Google Shape;99;p19"/>
          <p:cNvSpPr txBox="1"/>
          <p:nvPr>
            <p:ph type="title"/>
          </p:nvPr>
        </p:nvSpPr>
        <p:spPr>
          <a:xfrm>
            <a:off x="1280996" y="94547"/>
            <a:ext cx="6324600" cy="1121100"/>
          </a:xfrm>
          <a:prstGeom prst="rect">
            <a:avLst/>
          </a:prstGeom>
          <a:noFill/>
          <a:ln>
            <a:noFill/>
          </a:ln>
        </p:spPr>
        <p:txBody>
          <a:bodyPr anchorCtr="0" anchor="t" bIns="0" lIns="0" spcFirstLastPara="1" rIns="0" wrap="square" tIns="12700">
            <a:spAutoFit/>
          </a:bodyPr>
          <a:lstStyle/>
          <a:p>
            <a:pPr indent="0" lvl="0" marL="12700" rtl="0" algn="ctr">
              <a:lnSpc>
                <a:spcPct val="100000"/>
              </a:lnSpc>
              <a:spcBef>
                <a:spcPts val="0"/>
              </a:spcBef>
              <a:spcAft>
                <a:spcPts val="0"/>
              </a:spcAft>
              <a:buNone/>
            </a:pPr>
            <a:r>
              <a:rPr b="0" lang="en-GB" sz="2400">
                <a:solidFill>
                  <a:srgbClr val="000000"/>
                </a:solidFill>
                <a:latin typeface="Arial"/>
                <a:ea typeface="Arial"/>
                <a:cs typeface="Arial"/>
                <a:sym typeface="Arial"/>
              </a:rPr>
              <a:t> </a:t>
            </a:r>
            <a:r>
              <a:rPr b="0" lang="en-GB" sz="2400">
                <a:solidFill>
                  <a:srgbClr val="000000"/>
                </a:solidFill>
              </a:rPr>
              <a:t>MATHEMATICAL </a:t>
            </a:r>
            <a:endParaRPr b="0" sz="2400">
              <a:solidFill>
                <a:srgbClr val="000000"/>
              </a:solidFill>
            </a:endParaRPr>
          </a:p>
          <a:p>
            <a:pPr indent="0" lvl="0" marL="12700" rtl="0" algn="ctr">
              <a:lnSpc>
                <a:spcPct val="100000"/>
              </a:lnSpc>
              <a:spcBef>
                <a:spcPts val="0"/>
              </a:spcBef>
              <a:spcAft>
                <a:spcPts val="0"/>
              </a:spcAft>
              <a:buNone/>
            </a:pPr>
            <a:r>
              <a:rPr b="0" lang="en-GB" sz="2400">
                <a:solidFill>
                  <a:srgbClr val="000000"/>
                </a:solidFill>
              </a:rPr>
              <a:t>MODELLING</a:t>
            </a:r>
            <a:endParaRPr b="0" sz="2400">
              <a:solidFill>
                <a:srgbClr val="000000"/>
              </a:solidFill>
            </a:endParaRPr>
          </a:p>
          <a:p>
            <a:pPr indent="0" lvl="0" marL="12700" rtl="0" algn="ctr">
              <a:lnSpc>
                <a:spcPct val="100000"/>
              </a:lnSpc>
              <a:spcBef>
                <a:spcPts val="0"/>
              </a:spcBef>
              <a:spcAft>
                <a:spcPts val="0"/>
              </a:spcAft>
              <a:buNone/>
            </a:pPr>
            <a:r>
              <a:rPr b="0" lang="en-GB" sz="2400">
                <a:solidFill>
                  <a:srgbClr val="000000"/>
                </a:solidFill>
                <a:latin typeface="Arial"/>
                <a:ea typeface="Arial"/>
                <a:cs typeface="Arial"/>
                <a:sym typeface="Arial"/>
              </a:rPr>
              <a:t> (21HS61A)</a:t>
            </a:r>
            <a:endParaRPr sz="2400">
              <a:latin typeface="Arial"/>
              <a:ea typeface="Arial"/>
              <a:cs typeface="Arial"/>
              <a:sym typeface="Arial"/>
            </a:endParaRPr>
          </a:p>
        </p:txBody>
      </p:sp>
      <p:graphicFrame>
        <p:nvGraphicFramePr>
          <p:cNvPr id="100" name="Google Shape;100;p19"/>
          <p:cNvGraphicFramePr/>
          <p:nvPr/>
        </p:nvGraphicFramePr>
        <p:xfrm>
          <a:off x="1723680" y="3392306"/>
          <a:ext cx="3000000" cy="3000000"/>
        </p:xfrm>
        <a:graphic>
          <a:graphicData uri="http://schemas.openxmlformats.org/drawingml/2006/table">
            <a:tbl>
              <a:tblPr bandRow="1" firstRow="1">
                <a:noFill/>
                <a:tableStyleId>{BE90B5BB-B480-4127-AE52-F80A9DA1B328}</a:tableStyleId>
              </a:tblPr>
              <a:tblGrid>
                <a:gridCol w="3048000"/>
                <a:gridCol w="3048000"/>
              </a:tblGrid>
              <a:tr h="867375">
                <a:tc>
                  <a:txBody>
                    <a:bodyPr/>
                    <a:lstStyle/>
                    <a:p>
                      <a:pPr indent="0" lvl="0" marL="0" marR="0" rtl="0" algn="l">
                        <a:spcBef>
                          <a:spcPts val="0"/>
                        </a:spcBef>
                        <a:spcAft>
                          <a:spcPts val="0"/>
                        </a:spcAft>
                        <a:buNone/>
                      </a:pPr>
                      <a:r>
                        <a:rPr lang="en-GB" sz="1800" u="none" cap="none" strike="noStrike"/>
                        <a:t>JAGAD</a:t>
                      </a:r>
                      <a:r>
                        <a:rPr lang="en-GB" sz="1800" u="none" cap="none" strike="noStrike"/>
                        <a:t>EESH</a:t>
                      </a:r>
                      <a:endParaRPr/>
                    </a:p>
                    <a:p>
                      <a:pPr indent="0" lvl="0" marL="0" marR="0" rtl="0" algn="l">
                        <a:spcBef>
                          <a:spcPts val="0"/>
                        </a:spcBef>
                        <a:spcAft>
                          <a:spcPts val="0"/>
                        </a:spcAft>
                        <a:buNone/>
                      </a:pPr>
                      <a:r>
                        <a:rPr lang="en-GB" sz="1800"/>
                        <a:t>ANIRUDH BHAT</a:t>
                      </a:r>
                      <a:endParaRPr/>
                    </a:p>
                    <a:p>
                      <a:pPr indent="0" lvl="0" marL="0" marR="0" rtl="0" algn="l">
                        <a:spcBef>
                          <a:spcPts val="0"/>
                        </a:spcBef>
                        <a:spcAft>
                          <a:spcPts val="0"/>
                        </a:spcAft>
                        <a:buNone/>
                      </a:pPr>
                      <a:r>
                        <a:rPr lang="en-GB" sz="1800"/>
                        <a:t>ARYAN JAIN</a:t>
                      </a:r>
                      <a:endParaRPr sz="1800"/>
                    </a:p>
                  </a:txBody>
                  <a:tcPr marT="45725" marB="45725" marR="91450" marL="91450"/>
                </a:tc>
                <a:tc>
                  <a:txBody>
                    <a:bodyPr/>
                    <a:lstStyle/>
                    <a:p>
                      <a:pPr indent="0" lvl="0" marL="0" marR="0" rtl="0" algn="l">
                        <a:spcBef>
                          <a:spcPts val="0"/>
                        </a:spcBef>
                        <a:spcAft>
                          <a:spcPts val="0"/>
                        </a:spcAft>
                        <a:buNone/>
                      </a:pPr>
                      <a:r>
                        <a:rPr lang="en-GB" sz="1800"/>
                        <a:t>(1RV21AS022)</a:t>
                      </a:r>
                      <a:endParaRPr/>
                    </a:p>
                    <a:p>
                      <a:pPr indent="0" lvl="0" marL="0" marR="0" rtl="0" algn="l">
                        <a:spcBef>
                          <a:spcPts val="0"/>
                        </a:spcBef>
                        <a:spcAft>
                          <a:spcPts val="0"/>
                        </a:spcAft>
                        <a:buNone/>
                      </a:pPr>
                      <a:r>
                        <a:rPr lang="en-GB" sz="1800"/>
                        <a:t>(1RV21CH005)</a:t>
                      </a:r>
                      <a:endParaRPr/>
                    </a:p>
                    <a:p>
                      <a:pPr indent="0" lvl="0" marL="0" marR="0" rtl="0" algn="l">
                        <a:spcBef>
                          <a:spcPts val="0"/>
                        </a:spcBef>
                        <a:spcAft>
                          <a:spcPts val="0"/>
                        </a:spcAft>
                        <a:buNone/>
                      </a:pPr>
                      <a:r>
                        <a:rPr lang="en-GB" sz="1800"/>
                        <a:t>(1RV21CH006)</a:t>
                      </a:r>
                      <a:endParaRPr sz="1800"/>
                    </a:p>
                  </a:txBody>
                  <a:tcPr marT="45725" marB="45725" marR="91450" marL="91450"/>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8"/>
          <p:cNvSpPr txBox="1"/>
          <p:nvPr>
            <p:ph type="title"/>
          </p:nvPr>
        </p:nvSpPr>
        <p:spPr>
          <a:xfrm>
            <a:off x="2323824" y="438150"/>
            <a:ext cx="3978600" cy="354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a:t>           SIR MODEL</a:t>
            </a:r>
            <a:endParaRPr/>
          </a:p>
        </p:txBody>
      </p:sp>
      <p:sp>
        <p:nvSpPr>
          <p:cNvPr id="159" name="Google Shape;159;p28"/>
          <p:cNvSpPr txBox="1"/>
          <p:nvPr>
            <p:ph idx="1" type="body"/>
          </p:nvPr>
        </p:nvSpPr>
        <p:spPr>
          <a:xfrm>
            <a:off x="76200" y="923575"/>
            <a:ext cx="8406900" cy="2811300"/>
          </a:xfrm>
          <a:prstGeom prst="rect">
            <a:avLst/>
          </a:prstGeom>
          <a:noFill/>
          <a:ln>
            <a:noFill/>
          </a:ln>
        </p:spPr>
        <p:txBody>
          <a:bodyPr anchorCtr="0" anchor="ctr" bIns="45700" lIns="91425" spcFirstLastPara="1" rIns="91425" wrap="square" tIns="45700">
            <a:spAutoFit/>
          </a:bodyPr>
          <a:lstStyle/>
          <a:p>
            <a:pPr indent="0" lvl="0" marL="0" rtl="0" algn="just">
              <a:lnSpc>
                <a:spcPct val="150000"/>
              </a:lnSpc>
              <a:spcBef>
                <a:spcPts val="1400"/>
              </a:spcBef>
              <a:spcAft>
                <a:spcPts val="0"/>
              </a:spcAft>
              <a:buClr>
                <a:schemeClr val="dk1"/>
              </a:buClr>
              <a:buSzPts val="1100"/>
              <a:buFont typeface="Arial"/>
              <a:buNone/>
            </a:pPr>
            <a:r>
              <a:rPr lang="en-GB" sz="1400"/>
              <a:t>Key Parameters:</a:t>
            </a:r>
            <a:endParaRPr sz="1400"/>
          </a:p>
          <a:p>
            <a:pPr indent="-304800" lvl="0" marL="457200" rtl="0" algn="just">
              <a:lnSpc>
                <a:spcPct val="100000"/>
              </a:lnSpc>
              <a:spcBef>
                <a:spcPts val="1200"/>
              </a:spcBef>
              <a:spcAft>
                <a:spcPts val="0"/>
              </a:spcAft>
              <a:buClr>
                <a:schemeClr val="dk1"/>
              </a:buClr>
              <a:buSzPts val="1200"/>
              <a:buAutoNum type="arabicPeriod"/>
            </a:pPr>
            <a:r>
              <a:rPr lang="en-GB" sz="1200"/>
              <a:t>Transmission Rate (β)</a:t>
            </a:r>
            <a:r>
              <a:rPr b="0" lang="en-GB" sz="1200"/>
              <a:t>: The rate at which the disease is transmitted from an infected person to a susceptible person.</a:t>
            </a:r>
            <a:endParaRPr b="0" sz="1200"/>
          </a:p>
          <a:p>
            <a:pPr indent="-304800" lvl="0" marL="457200" rtl="0" algn="just">
              <a:lnSpc>
                <a:spcPct val="100000"/>
              </a:lnSpc>
              <a:spcBef>
                <a:spcPts val="0"/>
              </a:spcBef>
              <a:spcAft>
                <a:spcPts val="0"/>
              </a:spcAft>
              <a:buClr>
                <a:schemeClr val="dk1"/>
              </a:buClr>
              <a:buSzPts val="1200"/>
              <a:buAutoNum type="arabicPeriod"/>
            </a:pPr>
            <a:r>
              <a:rPr lang="en-GB" sz="1200"/>
              <a:t>Recovery Rate (γ)</a:t>
            </a:r>
            <a:r>
              <a:rPr b="0" lang="en-GB" sz="1200"/>
              <a:t>: The rate at which infected individuals recover from the disease and become immune.</a:t>
            </a:r>
            <a:endParaRPr b="0" sz="1200"/>
          </a:p>
          <a:p>
            <a:pPr indent="0" lvl="0" marL="914400" rtl="0" algn="just">
              <a:lnSpc>
                <a:spcPct val="150000"/>
              </a:lnSpc>
              <a:spcBef>
                <a:spcPts val="1200"/>
              </a:spcBef>
              <a:spcAft>
                <a:spcPts val="0"/>
              </a:spcAft>
              <a:buNone/>
            </a:pPr>
            <a:r>
              <a:t/>
            </a:r>
            <a:endParaRPr sz="1200"/>
          </a:p>
          <a:p>
            <a:pPr indent="0" lvl="0" marL="457200" rtl="0" algn="just">
              <a:lnSpc>
                <a:spcPct val="100000"/>
              </a:lnSpc>
              <a:spcBef>
                <a:spcPts val="1200"/>
              </a:spcBef>
              <a:spcAft>
                <a:spcPts val="0"/>
              </a:spcAft>
              <a:buNone/>
            </a:pPr>
            <a:r>
              <a:t/>
            </a:r>
            <a:endParaRPr sz="1400"/>
          </a:p>
          <a:p>
            <a:pPr indent="0" lvl="0" marL="0" rtl="0" algn="just">
              <a:lnSpc>
                <a:spcPct val="115000"/>
              </a:lnSpc>
              <a:spcBef>
                <a:spcPts val="1200"/>
              </a:spcBef>
              <a:spcAft>
                <a:spcPts val="0"/>
              </a:spcAft>
              <a:buNone/>
            </a:pPr>
            <a:r>
              <a:t/>
            </a:r>
            <a:endParaRPr b="0" sz="1100"/>
          </a:p>
          <a:p>
            <a:pPr indent="0" lvl="0" marL="0" marR="0" rtl="0" algn="l">
              <a:lnSpc>
                <a:spcPct val="100000"/>
              </a:lnSpc>
              <a:spcBef>
                <a:spcPts val="1200"/>
              </a:spcBef>
              <a:spcAft>
                <a:spcPts val="0"/>
              </a:spcAft>
              <a:buNone/>
            </a:pPr>
            <a:r>
              <a:t/>
            </a:r>
            <a:endParaRPr sz="1400">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pic>
        <p:nvPicPr>
          <p:cNvPr id="160" name="Google Shape;160;p28"/>
          <p:cNvPicPr preferRelativeResize="0"/>
          <p:nvPr/>
        </p:nvPicPr>
        <p:blipFill>
          <a:blip r:embed="rId3">
            <a:alphaModFix/>
          </a:blip>
          <a:stretch>
            <a:fillRect/>
          </a:stretch>
        </p:blipFill>
        <p:spPr>
          <a:xfrm>
            <a:off x="3832750" y="2473725"/>
            <a:ext cx="5070874" cy="1983324"/>
          </a:xfrm>
          <a:prstGeom prst="rect">
            <a:avLst/>
          </a:prstGeom>
          <a:noFill/>
          <a:ln>
            <a:noFill/>
          </a:ln>
        </p:spPr>
      </p:pic>
      <p:sp>
        <p:nvSpPr>
          <p:cNvPr id="161" name="Google Shape;161;p28"/>
          <p:cNvSpPr txBox="1"/>
          <p:nvPr/>
        </p:nvSpPr>
        <p:spPr>
          <a:xfrm>
            <a:off x="123500" y="2114975"/>
            <a:ext cx="3645600" cy="2524200"/>
          </a:xfrm>
          <a:prstGeom prst="rect">
            <a:avLst/>
          </a:prstGeom>
          <a:noFill/>
          <a:ln>
            <a:noFill/>
          </a:ln>
        </p:spPr>
        <p:txBody>
          <a:bodyPr anchorCtr="0" anchor="t" bIns="91425" lIns="91425" spcFirstLastPara="1" rIns="91425" wrap="square" tIns="91425">
            <a:spAutoFit/>
          </a:bodyPr>
          <a:lstStyle/>
          <a:p>
            <a:pPr indent="0" lvl="0" marL="0" rtl="0" algn="just">
              <a:spcBef>
                <a:spcPts val="1400"/>
              </a:spcBef>
              <a:spcAft>
                <a:spcPts val="0"/>
              </a:spcAft>
              <a:buNone/>
            </a:pPr>
            <a:r>
              <a:rPr b="1" lang="en-GB">
                <a:solidFill>
                  <a:schemeClr val="dk1"/>
                </a:solidFill>
              </a:rPr>
              <a:t>Basic Reproduction Number (R0):</a:t>
            </a:r>
            <a:endParaRPr b="1">
              <a:solidFill>
                <a:schemeClr val="dk1"/>
              </a:solidFill>
            </a:endParaRPr>
          </a:p>
          <a:p>
            <a:pPr indent="0" lvl="0" marL="0" rtl="0" algn="just">
              <a:spcBef>
                <a:spcPts val="1200"/>
              </a:spcBef>
              <a:spcAft>
                <a:spcPts val="0"/>
              </a:spcAft>
              <a:buNone/>
            </a:pPr>
            <a:r>
              <a:rPr lang="en-GB" sz="1200">
                <a:solidFill>
                  <a:schemeClr val="dk1"/>
                </a:solidFill>
              </a:rPr>
              <a:t>The basic reproduction number, </a:t>
            </a:r>
            <a:r>
              <a:rPr b="1" lang="en-GB" sz="1200">
                <a:solidFill>
                  <a:schemeClr val="dk1"/>
                </a:solidFill>
              </a:rPr>
              <a:t>R0</a:t>
            </a:r>
            <a:r>
              <a:rPr lang="en-GB" sz="1200">
                <a:solidFill>
                  <a:schemeClr val="dk1"/>
                </a:solidFill>
              </a:rPr>
              <a:t>, is a crucial concept in SIR models. It represents the average number of secondary infections produced by a single infected individual in a completely susceptible population. It is given by the formula:</a:t>
            </a:r>
            <a:endParaRPr sz="1200">
              <a:solidFill>
                <a:schemeClr val="dk1"/>
              </a:solidFill>
            </a:endParaRPr>
          </a:p>
          <a:p>
            <a:pPr indent="0" lvl="0" marL="0" rtl="0" algn="just">
              <a:spcBef>
                <a:spcPts val="1200"/>
              </a:spcBef>
              <a:spcAft>
                <a:spcPts val="0"/>
              </a:spcAft>
              <a:buNone/>
            </a:pPr>
            <a:r>
              <a:rPr lang="en-GB" sz="1200">
                <a:solidFill>
                  <a:schemeClr val="dk1"/>
                </a:solidFill>
              </a:rPr>
              <a:t>R0=  </a:t>
            </a:r>
            <a:r>
              <a:rPr b="1" lang="en-GB" sz="1200">
                <a:solidFill>
                  <a:schemeClr val="dk1"/>
                </a:solidFill>
              </a:rPr>
              <a:t>β/γ</a:t>
            </a:r>
            <a:endParaRPr sz="1200">
              <a:solidFill>
                <a:schemeClr val="dk1"/>
              </a:solidFill>
            </a:endParaRPr>
          </a:p>
          <a:p>
            <a:pPr indent="-304800" lvl="0" marL="457200" rtl="0" algn="just">
              <a:spcBef>
                <a:spcPts val="1200"/>
              </a:spcBef>
              <a:spcAft>
                <a:spcPts val="0"/>
              </a:spcAft>
              <a:buClr>
                <a:schemeClr val="dk1"/>
              </a:buClr>
              <a:buSzPts val="1200"/>
              <a:buChar char="●"/>
            </a:pPr>
            <a:r>
              <a:rPr b="1" lang="en-GB" sz="1200">
                <a:solidFill>
                  <a:schemeClr val="dk1"/>
                </a:solidFill>
              </a:rPr>
              <a:t>R0 &gt; 1</a:t>
            </a:r>
            <a:r>
              <a:rPr lang="en-GB" sz="1200">
                <a:solidFill>
                  <a:schemeClr val="dk1"/>
                </a:solidFill>
              </a:rPr>
              <a:t>: The disease will spread and potentially lead to an epidemic.</a:t>
            </a:r>
            <a:endParaRPr sz="1200">
              <a:solidFill>
                <a:schemeClr val="dk1"/>
              </a:solidFill>
            </a:endParaRPr>
          </a:p>
          <a:p>
            <a:pPr indent="-304800" lvl="0" marL="457200" rtl="0" algn="just">
              <a:spcBef>
                <a:spcPts val="0"/>
              </a:spcBef>
              <a:spcAft>
                <a:spcPts val="0"/>
              </a:spcAft>
              <a:buClr>
                <a:schemeClr val="dk1"/>
              </a:buClr>
              <a:buSzPts val="1200"/>
              <a:buChar char="●"/>
            </a:pPr>
            <a:r>
              <a:rPr b="1" lang="en-GB" sz="1200">
                <a:solidFill>
                  <a:schemeClr val="dk1"/>
                </a:solidFill>
              </a:rPr>
              <a:t>R0 &lt; 1</a:t>
            </a:r>
            <a:r>
              <a:rPr lang="en-GB" sz="1200">
                <a:solidFill>
                  <a:schemeClr val="dk1"/>
                </a:solidFill>
              </a:rPr>
              <a:t>: The disease will eventually die out.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ph type="title"/>
          </p:nvPr>
        </p:nvSpPr>
        <p:spPr>
          <a:xfrm>
            <a:off x="2323825" y="361950"/>
            <a:ext cx="4521900" cy="354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a:t>      SIR MODEL EQUATIONS</a:t>
            </a:r>
            <a:endParaRPr/>
          </a:p>
        </p:txBody>
      </p:sp>
      <p:sp>
        <p:nvSpPr>
          <p:cNvPr id="167" name="Google Shape;167;p29"/>
          <p:cNvSpPr txBox="1"/>
          <p:nvPr>
            <p:ph idx="1" type="body"/>
          </p:nvPr>
        </p:nvSpPr>
        <p:spPr>
          <a:xfrm>
            <a:off x="76200" y="923575"/>
            <a:ext cx="8406900" cy="1528500"/>
          </a:xfrm>
          <a:prstGeom prst="rect">
            <a:avLst/>
          </a:prstGeom>
          <a:noFill/>
          <a:ln>
            <a:noFill/>
          </a:ln>
        </p:spPr>
        <p:txBody>
          <a:bodyPr anchorCtr="0" anchor="ctr" bIns="45700" lIns="91425" spcFirstLastPara="1" rIns="91425" wrap="square" tIns="45700">
            <a:spAutoFit/>
          </a:bodyPr>
          <a:lstStyle/>
          <a:p>
            <a:pPr indent="0" lvl="0" marL="0" rtl="0" algn="l">
              <a:lnSpc>
                <a:spcPct val="115000"/>
              </a:lnSpc>
              <a:spcBef>
                <a:spcPts val="1200"/>
              </a:spcBef>
              <a:spcAft>
                <a:spcPts val="0"/>
              </a:spcAft>
              <a:buClr>
                <a:schemeClr val="dk1"/>
              </a:buClr>
              <a:buSzPts val="1100"/>
              <a:buFont typeface="Arial"/>
              <a:buNone/>
            </a:pPr>
            <a:r>
              <a:rPr lang="en-GB" sz="1400"/>
              <a:t>Differential Equations of the SIR Model:</a:t>
            </a:r>
            <a:endParaRPr b="0" sz="1200"/>
          </a:p>
          <a:p>
            <a:pPr indent="-304800" lvl="0" marL="457200" rtl="0" algn="just">
              <a:lnSpc>
                <a:spcPct val="115000"/>
              </a:lnSpc>
              <a:spcBef>
                <a:spcPts val="1200"/>
              </a:spcBef>
              <a:spcAft>
                <a:spcPts val="0"/>
              </a:spcAft>
              <a:buClr>
                <a:schemeClr val="dk1"/>
              </a:buClr>
              <a:buSzPts val="1200"/>
              <a:buChar char="●"/>
            </a:pPr>
            <a:r>
              <a:rPr lang="en-GB" sz="1200"/>
              <a:t>dS/dt = -βSI</a:t>
            </a:r>
            <a:endParaRPr sz="1200"/>
          </a:p>
          <a:p>
            <a:pPr indent="-304800" lvl="1" marL="914400" rtl="0" algn="just">
              <a:lnSpc>
                <a:spcPct val="115000"/>
              </a:lnSpc>
              <a:spcBef>
                <a:spcPts val="0"/>
              </a:spcBef>
              <a:spcAft>
                <a:spcPts val="0"/>
              </a:spcAft>
              <a:buClr>
                <a:schemeClr val="dk1"/>
              </a:buClr>
              <a:buSzPts val="1200"/>
              <a:buChar char="○"/>
            </a:pPr>
            <a:r>
              <a:rPr lang="en-GB" sz="1200">
                <a:solidFill>
                  <a:schemeClr val="dk1"/>
                </a:solidFill>
                <a:latin typeface="Arial"/>
                <a:ea typeface="Arial"/>
                <a:cs typeface="Arial"/>
                <a:sym typeface="Arial"/>
              </a:rPr>
              <a:t>This represents the rate of change of the susceptible population. The term </a:t>
            </a:r>
            <a:r>
              <a:rPr b="1" lang="en-GB" sz="1200">
                <a:solidFill>
                  <a:schemeClr val="dk1"/>
                </a:solidFill>
                <a:latin typeface="Arial"/>
                <a:ea typeface="Arial"/>
                <a:cs typeface="Arial"/>
                <a:sym typeface="Arial"/>
              </a:rPr>
              <a:t>βSI</a:t>
            </a:r>
            <a:r>
              <a:rPr lang="en-GB" sz="1200">
                <a:solidFill>
                  <a:schemeClr val="dk1"/>
                </a:solidFill>
                <a:latin typeface="Arial"/>
                <a:ea typeface="Arial"/>
                <a:cs typeface="Arial"/>
                <a:sym typeface="Arial"/>
              </a:rPr>
              <a:t> shows how new infections reduce the number of susceptible individuals.</a:t>
            </a:r>
            <a:endParaRPr sz="1200">
              <a:solidFill>
                <a:schemeClr val="dk1"/>
              </a:solidFill>
              <a:latin typeface="Arial"/>
              <a:ea typeface="Arial"/>
              <a:cs typeface="Arial"/>
              <a:sym typeface="Arial"/>
            </a:endParaRPr>
          </a:p>
          <a:p>
            <a:pPr indent="-304800" lvl="1" marL="914400" rtl="0" algn="just">
              <a:lnSpc>
                <a:spcPct val="115000"/>
              </a:lnSpc>
              <a:spcBef>
                <a:spcPts val="0"/>
              </a:spcBef>
              <a:spcAft>
                <a:spcPts val="0"/>
              </a:spcAft>
              <a:buClr>
                <a:schemeClr val="dk1"/>
              </a:buClr>
              <a:buSzPts val="1200"/>
              <a:buChar char="○"/>
            </a:pPr>
            <a:r>
              <a:rPr b="1" lang="en-GB" sz="1200">
                <a:solidFill>
                  <a:schemeClr val="dk1"/>
                </a:solidFill>
                <a:latin typeface="Arial"/>
                <a:ea typeface="Arial"/>
                <a:cs typeface="Arial"/>
                <a:sym typeface="Arial"/>
              </a:rPr>
              <a:t>β</a:t>
            </a:r>
            <a:r>
              <a:rPr lang="en-GB" sz="1200">
                <a:solidFill>
                  <a:schemeClr val="dk1"/>
                </a:solidFill>
                <a:latin typeface="Arial"/>
                <a:ea typeface="Arial"/>
                <a:cs typeface="Arial"/>
                <a:sym typeface="Arial"/>
              </a:rPr>
              <a:t> is the </a:t>
            </a:r>
            <a:r>
              <a:rPr b="1" lang="en-GB" sz="1200">
                <a:solidFill>
                  <a:schemeClr val="dk1"/>
                </a:solidFill>
                <a:latin typeface="Arial"/>
                <a:ea typeface="Arial"/>
                <a:cs typeface="Arial"/>
                <a:sym typeface="Arial"/>
              </a:rPr>
              <a:t>transmission rate</a:t>
            </a:r>
            <a:r>
              <a:rPr lang="en-GB" sz="1200">
                <a:solidFill>
                  <a:schemeClr val="dk1"/>
                </a:solidFill>
                <a:latin typeface="Arial"/>
                <a:ea typeface="Arial"/>
                <a:cs typeface="Arial"/>
                <a:sym typeface="Arial"/>
              </a:rPr>
              <a:t>, representing how frequently susceptible individuals come into contact with infected individuals.</a:t>
            </a:r>
            <a:endParaRPr b="0" i="0" sz="1100" u="none" cap="none" strike="noStrike">
              <a:solidFill>
                <a:schemeClr val="dk1"/>
              </a:solidFill>
              <a:latin typeface="Arial"/>
              <a:ea typeface="Arial"/>
              <a:cs typeface="Arial"/>
              <a:sym typeface="Arial"/>
            </a:endParaRPr>
          </a:p>
        </p:txBody>
      </p:sp>
      <p:pic>
        <p:nvPicPr>
          <p:cNvPr id="168" name="Google Shape;168;p29"/>
          <p:cNvPicPr preferRelativeResize="0"/>
          <p:nvPr/>
        </p:nvPicPr>
        <p:blipFill>
          <a:blip r:embed="rId3">
            <a:alphaModFix/>
          </a:blip>
          <a:stretch>
            <a:fillRect/>
          </a:stretch>
        </p:blipFill>
        <p:spPr>
          <a:xfrm>
            <a:off x="4470350" y="2299675"/>
            <a:ext cx="4521901" cy="2325291"/>
          </a:xfrm>
          <a:prstGeom prst="rect">
            <a:avLst/>
          </a:prstGeom>
          <a:noFill/>
          <a:ln>
            <a:noFill/>
          </a:ln>
        </p:spPr>
      </p:pic>
      <p:sp>
        <p:nvSpPr>
          <p:cNvPr id="169" name="Google Shape;169;p29"/>
          <p:cNvSpPr txBox="1"/>
          <p:nvPr/>
        </p:nvSpPr>
        <p:spPr>
          <a:xfrm>
            <a:off x="0" y="2383700"/>
            <a:ext cx="4204500" cy="2493600"/>
          </a:xfrm>
          <a:prstGeom prst="rect">
            <a:avLst/>
          </a:prstGeom>
          <a:noFill/>
          <a:ln>
            <a:noFill/>
          </a:ln>
        </p:spPr>
        <p:txBody>
          <a:bodyPr anchorCtr="0" anchor="t" bIns="91425" lIns="91425" spcFirstLastPara="1" rIns="91425" wrap="square" tIns="91425">
            <a:spAutoFit/>
          </a:bodyPr>
          <a:lstStyle/>
          <a:p>
            <a:pPr indent="-304800" lvl="0" marL="457200" rtl="0" algn="just">
              <a:lnSpc>
                <a:spcPct val="115000"/>
              </a:lnSpc>
              <a:spcBef>
                <a:spcPts val="1200"/>
              </a:spcBef>
              <a:spcAft>
                <a:spcPts val="0"/>
              </a:spcAft>
              <a:buClr>
                <a:schemeClr val="dk1"/>
              </a:buClr>
              <a:buSzPts val="1200"/>
              <a:buChar char="●"/>
            </a:pPr>
            <a:r>
              <a:rPr b="1" lang="en-GB" sz="1200">
                <a:solidFill>
                  <a:schemeClr val="dk1"/>
                </a:solidFill>
              </a:rPr>
              <a:t>dI/dt = βSI - γI</a:t>
            </a:r>
            <a:endParaRPr b="1" sz="1200">
              <a:solidFill>
                <a:schemeClr val="dk1"/>
              </a:solidFill>
            </a:endParaRPr>
          </a:p>
          <a:p>
            <a:pPr indent="-304800" lvl="1" marL="914400" rtl="0" algn="just">
              <a:lnSpc>
                <a:spcPct val="115000"/>
              </a:lnSpc>
              <a:spcBef>
                <a:spcPts val="0"/>
              </a:spcBef>
              <a:spcAft>
                <a:spcPts val="0"/>
              </a:spcAft>
              <a:buClr>
                <a:schemeClr val="dk1"/>
              </a:buClr>
              <a:buSzPts val="1200"/>
              <a:buChar char="○"/>
            </a:pPr>
            <a:r>
              <a:rPr lang="en-GB" sz="1200">
                <a:solidFill>
                  <a:schemeClr val="dk1"/>
                </a:solidFill>
              </a:rPr>
              <a:t>This equation shows how the number of infected individuals changes over time. New infections increase the infected population, while recoveries reduce it.</a:t>
            </a:r>
            <a:endParaRPr sz="1200">
              <a:solidFill>
                <a:schemeClr val="dk1"/>
              </a:solidFill>
            </a:endParaRPr>
          </a:p>
          <a:p>
            <a:pPr indent="-304800" lvl="1" marL="914400" rtl="0" algn="just">
              <a:lnSpc>
                <a:spcPct val="115000"/>
              </a:lnSpc>
              <a:spcBef>
                <a:spcPts val="0"/>
              </a:spcBef>
              <a:spcAft>
                <a:spcPts val="0"/>
              </a:spcAft>
              <a:buClr>
                <a:schemeClr val="dk1"/>
              </a:buClr>
              <a:buSzPts val="1200"/>
              <a:buChar char="○"/>
            </a:pPr>
            <a:r>
              <a:rPr b="1" lang="en-GB" sz="1200">
                <a:solidFill>
                  <a:schemeClr val="dk1"/>
                </a:solidFill>
              </a:rPr>
              <a:t>γ</a:t>
            </a:r>
            <a:r>
              <a:rPr lang="en-GB" sz="1200">
                <a:solidFill>
                  <a:schemeClr val="dk1"/>
                </a:solidFill>
              </a:rPr>
              <a:t> is the </a:t>
            </a:r>
            <a:r>
              <a:rPr b="1" lang="en-GB" sz="1200">
                <a:solidFill>
                  <a:schemeClr val="dk1"/>
                </a:solidFill>
              </a:rPr>
              <a:t>recovery rate</a:t>
            </a:r>
            <a:r>
              <a:rPr lang="en-GB" sz="1200">
                <a:solidFill>
                  <a:schemeClr val="dk1"/>
                </a:solidFill>
              </a:rPr>
              <a:t>, representing the fraction of infected individuals who recover per unit of time.</a:t>
            </a:r>
            <a:endParaRPr sz="1200">
              <a:solidFill>
                <a:schemeClr val="dk1"/>
              </a:solidFill>
            </a:endParaRPr>
          </a:p>
          <a:p>
            <a:pPr indent="-304800" lvl="0" marL="457200" rtl="0" algn="just">
              <a:lnSpc>
                <a:spcPct val="115000"/>
              </a:lnSpc>
              <a:spcBef>
                <a:spcPts val="0"/>
              </a:spcBef>
              <a:spcAft>
                <a:spcPts val="0"/>
              </a:spcAft>
              <a:buClr>
                <a:schemeClr val="dk1"/>
              </a:buClr>
              <a:buSzPts val="1200"/>
              <a:buChar char="●"/>
            </a:pPr>
            <a:r>
              <a:rPr b="1" lang="en-GB" sz="1200">
                <a:solidFill>
                  <a:schemeClr val="dk1"/>
                </a:solidFill>
              </a:rPr>
              <a:t>dR/dt = γI</a:t>
            </a:r>
            <a:endParaRPr b="1" sz="1200">
              <a:solidFill>
                <a:schemeClr val="dk1"/>
              </a:solidFill>
            </a:endParaRPr>
          </a:p>
          <a:p>
            <a:pPr indent="-304800" lvl="1" marL="914400" rtl="0" algn="just">
              <a:lnSpc>
                <a:spcPct val="115000"/>
              </a:lnSpc>
              <a:spcBef>
                <a:spcPts val="0"/>
              </a:spcBef>
              <a:spcAft>
                <a:spcPts val="0"/>
              </a:spcAft>
              <a:buClr>
                <a:schemeClr val="dk1"/>
              </a:buClr>
              <a:buSzPts val="1200"/>
              <a:buChar char="○"/>
            </a:pPr>
            <a:r>
              <a:rPr lang="en-GB" sz="1200">
                <a:solidFill>
                  <a:schemeClr val="dk1"/>
                </a:solidFill>
              </a:rPr>
              <a:t>This describes how the recovered population grows as infected individuals recover.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3108050" y="529040"/>
            <a:ext cx="2928000" cy="354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GB"/>
              <a:t>SIR Model Equations</a:t>
            </a:r>
            <a:endParaRPr/>
          </a:p>
        </p:txBody>
      </p:sp>
      <p:pic>
        <p:nvPicPr>
          <p:cNvPr id="175" name="Google Shape;175;p30"/>
          <p:cNvPicPr preferRelativeResize="0"/>
          <p:nvPr/>
        </p:nvPicPr>
        <p:blipFill>
          <a:blip r:embed="rId3">
            <a:alphaModFix/>
          </a:blip>
          <a:stretch>
            <a:fillRect/>
          </a:stretch>
        </p:blipFill>
        <p:spPr>
          <a:xfrm>
            <a:off x="762000" y="925575"/>
            <a:ext cx="3086350" cy="4065525"/>
          </a:xfrm>
          <a:prstGeom prst="rect">
            <a:avLst/>
          </a:prstGeom>
          <a:noFill/>
          <a:ln>
            <a:noFill/>
          </a:ln>
        </p:spPr>
      </p:pic>
      <p:pic>
        <p:nvPicPr>
          <p:cNvPr id="176" name="Google Shape;176;p30"/>
          <p:cNvPicPr preferRelativeResize="0"/>
          <p:nvPr/>
        </p:nvPicPr>
        <p:blipFill>
          <a:blip r:embed="rId4">
            <a:alphaModFix/>
          </a:blip>
          <a:stretch>
            <a:fillRect/>
          </a:stretch>
        </p:blipFill>
        <p:spPr>
          <a:xfrm>
            <a:off x="5314425" y="883050"/>
            <a:ext cx="3086350" cy="40655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1"/>
          <p:cNvPicPr preferRelativeResize="0"/>
          <p:nvPr/>
        </p:nvPicPr>
        <p:blipFill>
          <a:blip r:embed="rId3">
            <a:alphaModFix/>
          </a:blip>
          <a:stretch>
            <a:fillRect/>
          </a:stretch>
        </p:blipFill>
        <p:spPr>
          <a:xfrm>
            <a:off x="838200" y="899575"/>
            <a:ext cx="3131326" cy="4091524"/>
          </a:xfrm>
          <a:prstGeom prst="rect">
            <a:avLst/>
          </a:prstGeom>
          <a:noFill/>
          <a:ln>
            <a:noFill/>
          </a:ln>
        </p:spPr>
      </p:pic>
      <p:pic>
        <p:nvPicPr>
          <p:cNvPr id="182" name="Google Shape;182;p31"/>
          <p:cNvPicPr preferRelativeResize="0"/>
          <p:nvPr/>
        </p:nvPicPr>
        <p:blipFill>
          <a:blip r:embed="rId4">
            <a:alphaModFix/>
          </a:blip>
          <a:stretch>
            <a:fillRect/>
          </a:stretch>
        </p:blipFill>
        <p:spPr>
          <a:xfrm>
            <a:off x="5242299" y="883050"/>
            <a:ext cx="3012950" cy="410804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2"/>
          <p:cNvSpPr txBox="1"/>
          <p:nvPr>
            <p:ph type="title"/>
          </p:nvPr>
        </p:nvSpPr>
        <p:spPr>
          <a:xfrm>
            <a:off x="2323825" y="438150"/>
            <a:ext cx="4161300" cy="354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a:t>  SIR MODEL APPLICATIONS</a:t>
            </a:r>
            <a:endParaRPr/>
          </a:p>
        </p:txBody>
      </p:sp>
      <p:sp>
        <p:nvSpPr>
          <p:cNvPr id="188" name="Google Shape;188;p32"/>
          <p:cNvSpPr txBox="1"/>
          <p:nvPr>
            <p:ph idx="1" type="body"/>
          </p:nvPr>
        </p:nvSpPr>
        <p:spPr>
          <a:xfrm>
            <a:off x="190500" y="923575"/>
            <a:ext cx="8292600" cy="5288100"/>
          </a:xfrm>
          <a:prstGeom prst="rect">
            <a:avLst/>
          </a:prstGeom>
          <a:noFill/>
          <a:ln>
            <a:noFill/>
          </a:ln>
        </p:spPr>
        <p:txBody>
          <a:bodyPr anchorCtr="0" anchor="ctr" bIns="45700" lIns="91425" spcFirstLastPara="1" rIns="91425" wrap="square" tIns="45700">
            <a:spAutoFit/>
          </a:bodyPr>
          <a:lstStyle/>
          <a:p>
            <a:pPr indent="0" lvl="0" marL="0" rtl="0" algn="just">
              <a:lnSpc>
                <a:spcPct val="115000"/>
              </a:lnSpc>
              <a:spcBef>
                <a:spcPts val="1200"/>
              </a:spcBef>
              <a:spcAft>
                <a:spcPts val="0"/>
              </a:spcAft>
              <a:buNone/>
            </a:pPr>
            <a:r>
              <a:rPr lang="en-GB" sz="1400"/>
              <a:t>APPLICATIONS OF SIR MODEL:</a:t>
            </a:r>
            <a:endParaRPr sz="1400"/>
          </a:p>
          <a:p>
            <a:pPr indent="-304800" lvl="0" marL="457200" rtl="0" algn="just">
              <a:lnSpc>
                <a:spcPct val="115000"/>
              </a:lnSpc>
              <a:spcBef>
                <a:spcPts val="1200"/>
              </a:spcBef>
              <a:spcAft>
                <a:spcPts val="0"/>
              </a:spcAft>
              <a:buClr>
                <a:schemeClr val="dk1"/>
              </a:buClr>
              <a:buSzPts val="1200"/>
              <a:buChar char="●"/>
            </a:pPr>
            <a:r>
              <a:rPr b="0" lang="en-GB" sz="1200"/>
              <a:t>Predicting Disease Spread : SIR models can predict how quickly and widely an infectious disease will spread through a population. This helps in anticipating the peak of an outbreak, the potential number of infections, and the overall duration of the epidemic.</a:t>
            </a:r>
            <a:endParaRPr b="0" sz="1200"/>
          </a:p>
          <a:p>
            <a:pPr indent="0" lvl="0" marL="457200" rtl="0" algn="just">
              <a:lnSpc>
                <a:spcPct val="115000"/>
              </a:lnSpc>
              <a:spcBef>
                <a:spcPts val="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a:p>
            <a:pPr indent="-304800" lvl="0" marL="457200" rtl="0" algn="just">
              <a:lnSpc>
                <a:spcPct val="115000"/>
              </a:lnSpc>
              <a:spcBef>
                <a:spcPts val="0"/>
              </a:spcBef>
              <a:spcAft>
                <a:spcPts val="0"/>
              </a:spcAft>
              <a:buClr>
                <a:schemeClr val="dk1"/>
              </a:buClr>
              <a:buSzPts val="1200"/>
              <a:buFont typeface="Times New Roman"/>
              <a:buChar char="●"/>
            </a:pPr>
            <a:r>
              <a:rPr b="0" lang="en-GB" sz="1200"/>
              <a:t>Understanding Disease Dynamics: By studying how diseases spread, these model provide insights into factors that influence the speed and scale of transmission, such as population density, movement patterns, and social behaviors.</a:t>
            </a:r>
            <a:endParaRPr b="0" sz="1200"/>
          </a:p>
          <a:p>
            <a:pPr indent="0" lvl="0" marL="0" rtl="0" algn="just">
              <a:lnSpc>
                <a:spcPct val="115000"/>
              </a:lnSpc>
              <a:spcBef>
                <a:spcPts val="0"/>
              </a:spcBef>
              <a:spcAft>
                <a:spcPts val="0"/>
              </a:spcAft>
              <a:buClr>
                <a:schemeClr val="dk1"/>
              </a:buClr>
              <a:buSzPts val="1100"/>
              <a:buFont typeface="Arial"/>
              <a:buNone/>
            </a:pPr>
            <a:r>
              <a:t/>
            </a:r>
            <a:endParaRPr b="0" sz="1200"/>
          </a:p>
          <a:p>
            <a:pPr indent="-304800" lvl="0" marL="457200" rtl="0" algn="just">
              <a:lnSpc>
                <a:spcPct val="115000"/>
              </a:lnSpc>
              <a:spcBef>
                <a:spcPts val="0"/>
              </a:spcBef>
              <a:spcAft>
                <a:spcPts val="0"/>
              </a:spcAft>
              <a:buClr>
                <a:schemeClr val="dk1"/>
              </a:buClr>
              <a:buSzPts val="1200"/>
              <a:buChar char="●"/>
            </a:pPr>
            <a:r>
              <a:rPr b="0" lang="en-GB" sz="1200"/>
              <a:t>Informed Decision-Making: Policymakers use epidemic models to make data-driven decisions about implementing or lifting public health measures. This ensures that interventions are timely and proportional to the level of threat.</a:t>
            </a:r>
            <a:endParaRPr b="0" sz="1200"/>
          </a:p>
          <a:p>
            <a:pPr indent="0" lvl="0" marL="0" rtl="0" algn="just">
              <a:lnSpc>
                <a:spcPct val="115000"/>
              </a:lnSpc>
              <a:spcBef>
                <a:spcPts val="0"/>
              </a:spcBef>
              <a:spcAft>
                <a:spcPts val="0"/>
              </a:spcAft>
              <a:buClr>
                <a:schemeClr val="dk1"/>
              </a:buClr>
              <a:buSzPts val="1100"/>
              <a:buFont typeface="Arial"/>
              <a:buNone/>
            </a:pPr>
            <a:r>
              <a:t/>
            </a:r>
            <a:endParaRPr b="0" sz="1200"/>
          </a:p>
          <a:p>
            <a:pPr indent="-304800" lvl="0" marL="457200" rtl="0" algn="just">
              <a:lnSpc>
                <a:spcPct val="115000"/>
              </a:lnSpc>
              <a:spcBef>
                <a:spcPts val="0"/>
              </a:spcBef>
              <a:spcAft>
                <a:spcPts val="0"/>
              </a:spcAft>
              <a:buClr>
                <a:schemeClr val="dk1"/>
              </a:buClr>
              <a:buSzPts val="1200"/>
              <a:buChar char="●"/>
            </a:pPr>
            <a:r>
              <a:rPr b="0" lang="en-GB" sz="1200"/>
              <a:t>Resource Allocation: Models can help determine where and when resources (e.g., vaccines, medical staff, hospital beds) should be allocated to maximize their impact.</a:t>
            </a:r>
            <a:endParaRPr b="0" sz="1200"/>
          </a:p>
          <a:p>
            <a:pPr indent="0" lvl="0" marL="0" rtl="0" algn="just">
              <a:lnSpc>
                <a:spcPct val="115000"/>
              </a:lnSpc>
              <a:spcBef>
                <a:spcPts val="0"/>
              </a:spcBef>
              <a:spcAft>
                <a:spcPts val="0"/>
              </a:spcAft>
              <a:buClr>
                <a:schemeClr val="dk1"/>
              </a:buClr>
              <a:buSzPts val="1400"/>
              <a:buFont typeface="Arial"/>
              <a:buNone/>
            </a:pPr>
            <a:r>
              <a:t/>
            </a:r>
            <a:endParaRPr b="0" sz="1400">
              <a:latin typeface="Times New Roman"/>
              <a:ea typeface="Times New Roman"/>
              <a:cs typeface="Times New Roman"/>
              <a:sym typeface="Times New Roman"/>
            </a:endParaRPr>
          </a:p>
          <a:p>
            <a:pPr indent="0" lvl="0" marL="0" rtl="0" algn="just">
              <a:lnSpc>
                <a:spcPct val="115000"/>
              </a:lnSpc>
              <a:spcBef>
                <a:spcPts val="1200"/>
              </a:spcBef>
              <a:spcAft>
                <a:spcPts val="0"/>
              </a:spcAft>
              <a:buNone/>
            </a:pPr>
            <a:br>
              <a:rPr lang="en-GB" sz="1500"/>
            </a:br>
            <a:endParaRPr sz="1500"/>
          </a:p>
          <a:p>
            <a:pPr indent="0" lvl="0" marL="0" rtl="0" algn="just">
              <a:lnSpc>
                <a:spcPct val="115000"/>
              </a:lnSpc>
              <a:spcBef>
                <a:spcPts val="1200"/>
              </a:spcBef>
              <a:spcAft>
                <a:spcPts val="0"/>
              </a:spcAft>
              <a:buNone/>
            </a:pPr>
            <a:r>
              <a:t/>
            </a:r>
            <a:endParaRPr b="0" sz="1100"/>
          </a:p>
          <a:p>
            <a:pPr indent="0" lvl="0" marL="0" marR="0" rtl="0" algn="l">
              <a:lnSpc>
                <a:spcPct val="100000"/>
              </a:lnSpc>
              <a:spcBef>
                <a:spcPts val="1200"/>
              </a:spcBef>
              <a:spcAft>
                <a:spcPts val="0"/>
              </a:spcAft>
              <a:buNone/>
            </a:pPr>
            <a:r>
              <a:t/>
            </a:r>
            <a:endParaRPr sz="1400">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3"/>
          <p:cNvSpPr txBox="1"/>
          <p:nvPr>
            <p:ph type="title"/>
          </p:nvPr>
        </p:nvSpPr>
        <p:spPr>
          <a:xfrm>
            <a:off x="293075" y="1007415"/>
            <a:ext cx="2928000" cy="354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GB"/>
              <a:t>SEIR Model</a:t>
            </a:r>
            <a:endParaRPr/>
          </a:p>
        </p:txBody>
      </p:sp>
      <p:sp>
        <p:nvSpPr>
          <p:cNvPr id="194" name="Google Shape;194;p33"/>
          <p:cNvSpPr txBox="1"/>
          <p:nvPr>
            <p:ph idx="1" type="body"/>
          </p:nvPr>
        </p:nvSpPr>
        <p:spPr>
          <a:xfrm>
            <a:off x="3062390" y="97953"/>
            <a:ext cx="60672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GB"/>
              <a:t>SIR Variants</a:t>
            </a:r>
            <a:endParaRPr/>
          </a:p>
        </p:txBody>
      </p:sp>
      <p:pic>
        <p:nvPicPr>
          <p:cNvPr id="195" name="Google Shape;195;p33"/>
          <p:cNvPicPr preferRelativeResize="0"/>
          <p:nvPr/>
        </p:nvPicPr>
        <p:blipFill rotWithShape="1">
          <a:blip r:embed="rId3">
            <a:alphaModFix/>
          </a:blip>
          <a:srcRect b="30560" l="16027" r="66817" t="27955"/>
          <a:stretch/>
        </p:blipFill>
        <p:spPr>
          <a:xfrm>
            <a:off x="3715700" y="648125"/>
            <a:ext cx="1502550" cy="1861525"/>
          </a:xfrm>
          <a:prstGeom prst="rect">
            <a:avLst/>
          </a:prstGeom>
          <a:noFill/>
          <a:ln>
            <a:noFill/>
          </a:ln>
        </p:spPr>
      </p:pic>
      <p:sp>
        <p:nvSpPr>
          <p:cNvPr id="196" name="Google Shape;196;p33"/>
          <p:cNvSpPr txBox="1"/>
          <p:nvPr/>
        </p:nvSpPr>
        <p:spPr>
          <a:xfrm>
            <a:off x="115600" y="1644800"/>
            <a:ext cx="3556200" cy="260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GB" sz="1300">
                <a:solidFill>
                  <a:schemeClr val="dk1"/>
                </a:solidFill>
              </a:rPr>
              <a:t>(Susceptible-Exposed-Infected-Recovered)</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b="1" lang="en-GB" sz="1300">
                <a:solidFill>
                  <a:schemeClr val="dk1"/>
                </a:solidFill>
              </a:rPr>
              <a:t>Best For:</a:t>
            </a:r>
            <a:r>
              <a:rPr lang="en-GB" sz="1300">
                <a:solidFill>
                  <a:schemeClr val="dk1"/>
                </a:solidFill>
              </a:rPr>
              <a:t> Diseases with a significant incubation period, where individuals are exposed but not yet infectious.</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GB" sz="1300">
                <a:solidFill>
                  <a:schemeClr val="dk1"/>
                </a:solidFill>
              </a:rPr>
              <a:t>Strengths:</a:t>
            </a:r>
            <a:r>
              <a:rPr lang="en-GB" sz="1300">
                <a:solidFill>
                  <a:schemeClr val="dk1"/>
                </a:solidFill>
              </a:rPr>
              <a:t> More realistic than the SIR model for diseases like COVID-19, where there's an incubation period.</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GB" sz="1300">
                <a:solidFill>
                  <a:schemeClr val="dk1"/>
                </a:solidFill>
              </a:rPr>
              <a:t>Limitations:</a:t>
            </a:r>
            <a:r>
              <a:rPr lang="en-GB" sz="1300">
                <a:solidFill>
                  <a:schemeClr val="dk1"/>
                </a:solidFill>
              </a:rPr>
              <a:t> Still assumes homogeneous mixing and does not account for deaths.</a:t>
            </a:r>
            <a:endParaRPr/>
          </a:p>
        </p:txBody>
      </p:sp>
      <p:pic>
        <p:nvPicPr>
          <p:cNvPr id="197" name="Google Shape;197;p33"/>
          <p:cNvPicPr preferRelativeResize="0"/>
          <p:nvPr/>
        </p:nvPicPr>
        <p:blipFill rotWithShape="1">
          <a:blip r:embed="rId3">
            <a:alphaModFix/>
          </a:blip>
          <a:srcRect b="23809" l="36076" r="44708" t="20102"/>
          <a:stretch/>
        </p:blipFill>
        <p:spPr>
          <a:xfrm>
            <a:off x="3518750" y="2509650"/>
            <a:ext cx="1683000" cy="2516925"/>
          </a:xfrm>
          <a:prstGeom prst="rect">
            <a:avLst/>
          </a:prstGeom>
          <a:noFill/>
          <a:ln>
            <a:noFill/>
          </a:ln>
        </p:spPr>
      </p:pic>
      <p:pic>
        <p:nvPicPr>
          <p:cNvPr id="198" name="Google Shape;198;p33"/>
          <p:cNvPicPr preferRelativeResize="0"/>
          <p:nvPr/>
        </p:nvPicPr>
        <p:blipFill rotWithShape="1">
          <a:blip r:embed="rId4">
            <a:alphaModFix/>
          </a:blip>
          <a:srcRect b="25474" l="10833" r="39078" t="22547"/>
          <a:stretch/>
        </p:blipFill>
        <p:spPr>
          <a:xfrm>
            <a:off x="5064625" y="1484075"/>
            <a:ext cx="4025475" cy="2330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34"/>
          <p:cNvPicPr preferRelativeResize="0"/>
          <p:nvPr/>
        </p:nvPicPr>
        <p:blipFill rotWithShape="1">
          <a:blip r:embed="rId3">
            <a:alphaModFix/>
          </a:blip>
          <a:srcRect b="23994" l="38971" r="43851" t="21634"/>
          <a:stretch/>
        </p:blipFill>
        <p:spPr>
          <a:xfrm>
            <a:off x="3736900" y="2397625"/>
            <a:ext cx="1473324" cy="2470300"/>
          </a:xfrm>
          <a:prstGeom prst="rect">
            <a:avLst/>
          </a:prstGeom>
          <a:noFill/>
          <a:ln>
            <a:noFill/>
          </a:ln>
        </p:spPr>
      </p:pic>
      <p:sp>
        <p:nvSpPr>
          <p:cNvPr id="204" name="Google Shape;204;p34"/>
          <p:cNvSpPr txBox="1"/>
          <p:nvPr>
            <p:ph type="title"/>
          </p:nvPr>
        </p:nvSpPr>
        <p:spPr>
          <a:xfrm>
            <a:off x="293075" y="1007415"/>
            <a:ext cx="2928000" cy="354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GB"/>
              <a:t>SIRD Model</a:t>
            </a:r>
            <a:endParaRPr/>
          </a:p>
        </p:txBody>
      </p:sp>
      <p:sp>
        <p:nvSpPr>
          <p:cNvPr id="205" name="Google Shape;205;p34"/>
          <p:cNvSpPr txBox="1"/>
          <p:nvPr>
            <p:ph idx="1" type="body"/>
          </p:nvPr>
        </p:nvSpPr>
        <p:spPr>
          <a:xfrm>
            <a:off x="3062390" y="97953"/>
            <a:ext cx="60672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GB"/>
              <a:t>SIR Variants</a:t>
            </a:r>
            <a:endParaRPr/>
          </a:p>
        </p:txBody>
      </p:sp>
      <p:pic>
        <p:nvPicPr>
          <p:cNvPr id="206" name="Google Shape;206;p34"/>
          <p:cNvPicPr preferRelativeResize="0"/>
          <p:nvPr/>
        </p:nvPicPr>
        <p:blipFill rotWithShape="1">
          <a:blip r:embed="rId4">
            <a:alphaModFix/>
          </a:blip>
          <a:srcRect b="30560" l="16027" r="66817" t="27955"/>
          <a:stretch/>
        </p:blipFill>
        <p:spPr>
          <a:xfrm>
            <a:off x="3715700" y="571925"/>
            <a:ext cx="1502550" cy="1861525"/>
          </a:xfrm>
          <a:prstGeom prst="rect">
            <a:avLst/>
          </a:prstGeom>
          <a:noFill/>
          <a:ln>
            <a:noFill/>
          </a:ln>
        </p:spPr>
      </p:pic>
      <p:sp>
        <p:nvSpPr>
          <p:cNvPr id="207" name="Google Shape;207;p34"/>
          <p:cNvSpPr txBox="1"/>
          <p:nvPr/>
        </p:nvSpPr>
        <p:spPr>
          <a:xfrm>
            <a:off x="54700" y="1644800"/>
            <a:ext cx="3758400" cy="237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GB" sz="1300">
                <a:solidFill>
                  <a:schemeClr val="dk1"/>
                </a:solidFill>
              </a:rPr>
              <a:t>(Susceptible-Infected-Recovered-Deceased)</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b="1" lang="en-GB" sz="1300">
                <a:solidFill>
                  <a:schemeClr val="dk1"/>
                </a:solidFill>
              </a:rPr>
              <a:t>Best For:</a:t>
            </a:r>
            <a:r>
              <a:rPr lang="en-GB" sz="1300">
                <a:solidFill>
                  <a:schemeClr val="dk1"/>
                </a:solidFill>
              </a:rPr>
              <a:t> Modeling the impact of a disease where mortality is a significant factor.</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GB" sz="1300">
                <a:solidFill>
                  <a:schemeClr val="dk1"/>
                </a:solidFill>
              </a:rPr>
              <a:t>Strengths:</a:t>
            </a:r>
            <a:r>
              <a:rPr lang="en-GB" sz="1300">
                <a:solidFill>
                  <a:schemeClr val="dk1"/>
                </a:solidFill>
              </a:rPr>
              <a:t> Accounts for disease-induced mortality, making it more suitable for severe pandemics.</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GB" sz="1300">
                <a:solidFill>
                  <a:schemeClr val="dk1"/>
                </a:solidFill>
              </a:rPr>
              <a:t>Limitations:</a:t>
            </a:r>
            <a:r>
              <a:rPr lang="en-GB" sz="1300">
                <a:solidFill>
                  <a:schemeClr val="dk1"/>
                </a:solidFill>
              </a:rPr>
              <a:t> Does not account for an incubation period (exposed phase).</a:t>
            </a:r>
            <a:endParaRPr b="1" sz="1300">
              <a:solidFill>
                <a:schemeClr val="dk1"/>
              </a:solidFill>
            </a:endParaRPr>
          </a:p>
        </p:txBody>
      </p:sp>
      <p:pic>
        <p:nvPicPr>
          <p:cNvPr id="208" name="Google Shape;208;p34"/>
          <p:cNvPicPr preferRelativeResize="0"/>
          <p:nvPr/>
        </p:nvPicPr>
        <p:blipFill rotWithShape="1">
          <a:blip r:embed="rId5">
            <a:alphaModFix/>
          </a:blip>
          <a:srcRect b="25229" l="11050" r="39262" t="22207"/>
          <a:stretch/>
        </p:blipFill>
        <p:spPr>
          <a:xfrm>
            <a:off x="5015340" y="1396725"/>
            <a:ext cx="4295410" cy="25169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5"/>
          <p:cNvSpPr txBox="1"/>
          <p:nvPr>
            <p:ph type="title"/>
          </p:nvPr>
        </p:nvSpPr>
        <p:spPr>
          <a:xfrm>
            <a:off x="3188675" y="550215"/>
            <a:ext cx="2928000" cy="354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GB"/>
              <a:t>SEIRD Model</a:t>
            </a:r>
            <a:endParaRPr/>
          </a:p>
        </p:txBody>
      </p:sp>
      <p:sp>
        <p:nvSpPr>
          <p:cNvPr id="214" name="Google Shape;214;p35"/>
          <p:cNvSpPr txBox="1"/>
          <p:nvPr>
            <p:ph idx="1" type="body"/>
          </p:nvPr>
        </p:nvSpPr>
        <p:spPr>
          <a:xfrm>
            <a:off x="3062390" y="97953"/>
            <a:ext cx="6067200" cy="431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GB"/>
              <a:t>SIR Variants</a:t>
            </a:r>
            <a:endParaRPr/>
          </a:p>
        </p:txBody>
      </p:sp>
      <p:sp>
        <p:nvSpPr>
          <p:cNvPr id="215" name="Google Shape;215;p35"/>
          <p:cNvSpPr txBox="1"/>
          <p:nvPr/>
        </p:nvSpPr>
        <p:spPr>
          <a:xfrm>
            <a:off x="-3200" y="1026375"/>
            <a:ext cx="4319100" cy="42123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1400"/>
              </a:spcBef>
              <a:spcAft>
                <a:spcPts val="0"/>
              </a:spcAft>
              <a:buNone/>
            </a:pPr>
            <a:r>
              <a:rPr b="1" lang="en-GB" sz="1000">
                <a:solidFill>
                  <a:schemeClr val="dk1"/>
                </a:solidFill>
              </a:rPr>
              <a:t>SEIRD Model (Susceptible-Exposed-Infected-Recovered-Deceased)</a:t>
            </a:r>
            <a:endParaRPr b="1" sz="1000">
              <a:solidFill>
                <a:schemeClr val="dk1"/>
              </a:solidFill>
            </a:endParaRPr>
          </a:p>
          <a:p>
            <a:pPr indent="0" lvl="0" marL="0" rtl="0" algn="just">
              <a:lnSpc>
                <a:spcPct val="100000"/>
              </a:lnSpc>
              <a:spcBef>
                <a:spcPts val="1400"/>
              </a:spcBef>
              <a:spcAft>
                <a:spcPts val="0"/>
              </a:spcAft>
              <a:buNone/>
            </a:pPr>
            <a:r>
              <a:rPr b="1" lang="en-GB" sz="1000">
                <a:solidFill>
                  <a:schemeClr val="dk1"/>
                </a:solidFill>
              </a:rPr>
              <a:t>Best For: </a:t>
            </a:r>
            <a:r>
              <a:rPr lang="en-GB" sz="1000">
                <a:solidFill>
                  <a:schemeClr val="dk1"/>
                </a:solidFill>
              </a:rPr>
              <a:t>Modeling diseases with an incubation period (exposed phase) before symptoms appear, such as COVID-19. This model helps in understanding and predicting the disease spread more comprehensively.</a:t>
            </a:r>
            <a:endParaRPr sz="1000">
              <a:solidFill>
                <a:schemeClr val="dk1"/>
              </a:solidFill>
            </a:endParaRPr>
          </a:p>
          <a:p>
            <a:pPr indent="0" lvl="0" marL="0" rtl="0" algn="just">
              <a:lnSpc>
                <a:spcPct val="100000"/>
              </a:lnSpc>
              <a:spcBef>
                <a:spcPts val="1200"/>
              </a:spcBef>
              <a:spcAft>
                <a:spcPts val="0"/>
              </a:spcAft>
              <a:buNone/>
            </a:pPr>
            <a:r>
              <a:rPr b="1" lang="en-GB" sz="1000">
                <a:solidFill>
                  <a:schemeClr val="dk1"/>
                </a:solidFill>
              </a:rPr>
              <a:t>Strengths:</a:t>
            </a:r>
            <a:endParaRPr b="1" sz="1000">
              <a:solidFill>
                <a:schemeClr val="dk1"/>
              </a:solidFill>
            </a:endParaRPr>
          </a:p>
          <a:p>
            <a:pPr indent="-292100" lvl="1" marL="914400" rtl="0" algn="just">
              <a:lnSpc>
                <a:spcPct val="100000"/>
              </a:lnSpc>
              <a:spcBef>
                <a:spcPts val="1200"/>
              </a:spcBef>
              <a:spcAft>
                <a:spcPts val="0"/>
              </a:spcAft>
              <a:buClr>
                <a:schemeClr val="dk1"/>
              </a:buClr>
              <a:buSzPts val="1000"/>
              <a:buChar char="○"/>
            </a:pPr>
            <a:r>
              <a:rPr lang="en-GB" sz="1000">
                <a:solidFill>
                  <a:schemeClr val="dk1"/>
                </a:solidFill>
              </a:rPr>
              <a:t>Includes Incubation Period: Adds an "Exposed" category to account for the time individuals spend in the incubation phase before becoming infectious.</a:t>
            </a:r>
            <a:endParaRPr sz="1000">
              <a:solidFill>
                <a:schemeClr val="dk1"/>
              </a:solidFill>
            </a:endParaRPr>
          </a:p>
          <a:p>
            <a:pPr indent="-292100" lvl="1" marL="914400" rtl="0" algn="just">
              <a:lnSpc>
                <a:spcPct val="100000"/>
              </a:lnSpc>
              <a:spcBef>
                <a:spcPts val="0"/>
              </a:spcBef>
              <a:spcAft>
                <a:spcPts val="0"/>
              </a:spcAft>
              <a:buClr>
                <a:schemeClr val="dk1"/>
              </a:buClr>
              <a:buSzPts val="1000"/>
              <a:buChar char="○"/>
            </a:pPr>
            <a:r>
              <a:rPr lang="en-GB" sz="1000">
                <a:solidFill>
                  <a:schemeClr val="dk1"/>
                </a:solidFill>
              </a:rPr>
              <a:t>Detailed Dynamics: More accurately reflects the progression of diseases with a latent period.</a:t>
            </a:r>
            <a:endParaRPr sz="1000">
              <a:solidFill>
                <a:schemeClr val="dk1"/>
              </a:solidFill>
            </a:endParaRPr>
          </a:p>
          <a:p>
            <a:pPr indent="-292100" lvl="1" marL="914400" rtl="0" algn="just">
              <a:lnSpc>
                <a:spcPct val="100000"/>
              </a:lnSpc>
              <a:spcBef>
                <a:spcPts val="0"/>
              </a:spcBef>
              <a:spcAft>
                <a:spcPts val="0"/>
              </a:spcAft>
              <a:buClr>
                <a:schemeClr val="dk1"/>
              </a:buClr>
              <a:buSzPts val="1000"/>
              <a:buChar char="○"/>
            </a:pPr>
            <a:r>
              <a:rPr lang="en-GB" sz="1000">
                <a:solidFill>
                  <a:schemeClr val="dk1"/>
                </a:solidFill>
              </a:rPr>
              <a:t>Comprehensive: Captures both the infectious phase and the progression to recovery or death, providing a fuller picture of disease dynamics.</a:t>
            </a:r>
            <a:endParaRPr sz="1000">
              <a:solidFill>
                <a:schemeClr val="dk1"/>
              </a:solidFill>
            </a:endParaRPr>
          </a:p>
          <a:p>
            <a:pPr indent="0" lvl="0" marL="0" rtl="0" algn="just">
              <a:lnSpc>
                <a:spcPct val="100000"/>
              </a:lnSpc>
              <a:spcBef>
                <a:spcPts val="1200"/>
              </a:spcBef>
              <a:spcAft>
                <a:spcPts val="0"/>
              </a:spcAft>
              <a:buNone/>
            </a:pPr>
            <a:r>
              <a:rPr b="1" lang="en-GB" sz="1000">
                <a:solidFill>
                  <a:schemeClr val="dk1"/>
                </a:solidFill>
              </a:rPr>
              <a:t>Limitations:</a:t>
            </a:r>
            <a:endParaRPr b="1" sz="1000">
              <a:solidFill>
                <a:schemeClr val="dk1"/>
              </a:solidFill>
            </a:endParaRPr>
          </a:p>
          <a:p>
            <a:pPr indent="-292100" lvl="1" marL="914400" rtl="0" algn="just">
              <a:lnSpc>
                <a:spcPct val="100000"/>
              </a:lnSpc>
              <a:spcBef>
                <a:spcPts val="1200"/>
              </a:spcBef>
              <a:spcAft>
                <a:spcPts val="0"/>
              </a:spcAft>
              <a:buClr>
                <a:schemeClr val="dk1"/>
              </a:buClr>
              <a:buSzPts val="1000"/>
              <a:buChar char="○"/>
            </a:pPr>
            <a:r>
              <a:rPr lang="en-GB" sz="1000">
                <a:solidFill>
                  <a:schemeClr val="dk1"/>
                </a:solidFill>
              </a:rPr>
              <a:t>Complexity: More complex than simpler models (like SIR or SIRD) due to the additional exposed state, requiring more parameters and data for accurate calibration.</a:t>
            </a:r>
            <a:endParaRPr sz="1000">
              <a:solidFill>
                <a:schemeClr val="dk1"/>
              </a:solidFill>
            </a:endParaRPr>
          </a:p>
          <a:p>
            <a:pPr indent="-292100" lvl="1" marL="914400" rtl="0" algn="just">
              <a:lnSpc>
                <a:spcPct val="100000"/>
              </a:lnSpc>
              <a:spcBef>
                <a:spcPts val="0"/>
              </a:spcBef>
              <a:spcAft>
                <a:spcPts val="0"/>
              </a:spcAft>
              <a:buClr>
                <a:schemeClr val="dk1"/>
              </a:buClr>
              <a:buSzPts val="1000"/>
              <a:buChar char="○"/>
            </a:pPr>
            <a:r>
              <a:rPr lang="en-GB" sz="1000">
                <a:solidFill>
                  <a:schemeClr val="dk1"/>
                </a:solidFill>
              </a:rPr>
              <a:t>Data Requirements: Needs detailed information on the incubation period, transition rates between states, and other factors that may not always be available or easy to estimate.</a:t>
            </a:r>
            <a:endParaRPr b="1" sz="1000">
              <a:solidFill>
                <a:schemeClr val="dk1"/>
              </a:solidFill>
            </a:endParaRPr>
          </a:p>
        </p:txBody>
      </p:sp>
      <p:pic>
        <p:nvPicPr>
          <p:cNvPr id="216" name="Google Shape;216;p35"/>
          <p:cNvPicPr preferRelativeResize="0"/>
          <p:nvPr/>
        </p:nvPicPr>
        <p:blipFill rotWithShape="1">
          <a:blip r:embed="rId3">
            <a:alphaModFix/>
          </a:blip>
          <a:srcRect b="5980" l="4489" r="9511" t="6453"/>
          <a:stretch/>
        </p:blipFill>
        <p:spPr>
          <a:xfrm>
            <a:off x="4431500" y="1256325"/>
            <a:ext cx="4621325" cy="2963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6"/>
          <p:cNvSpPr txBox="1"/>
          <p:nvPr/>
        </p:nvSpPr>
        <p:spPr>
          <a:xfrm>
            <a:off x="0" y="1667550"/>
            <a:ext cx="4916100" cy="3401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ME 2004: Epidemic</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In this script, we will solve a system of 1st order ODEs describing the progression of an</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epidemic. </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clear; clc; close all;</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System Parameters</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a = 2e-3/7;               % Infection rate [1/(person*day)]</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r = 0.15;                   % Recovery rate [1/day]</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S0 = 10e3;              % Initial number of susceptible people</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I0 = 1;                     % Initial number of infected people</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R0 = 0;                    % Initial number of recovered people</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t = 0:0.01:40;           % Simulation time vector [days]</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Calling and Plotting Model</a:t>
            </a:r>
            <a:endParaRPr sz="1100">
              <a:solidFill>
                <a:schemeClr val="dk1"/>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[S,I,R] = epidemic(a,r,S0,I0,R0,t);</a:t>
            </a:r>
            <a:endParaRPr sz="1100">
              <a:solidFill>
                <a:schemeClr val="dk1"/>
              </a:solidFill>
              <a:highlight>
                <a:srgbClr val="FFFFFF"/>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100">
              <a:solidFill>
                <a:schemeClr val="dk1"/>
              </a:solidFill>
              <a:highlight>
                <a:srgbClr val="FFFFFF"/>
              </a:highlight>
              <a:latin typeface="Times New Roman"/>
              <a:ea typeface="Times New Roman"/>
              <a:cs typeface="Times New Roman"/>
              <a:sym typeface="Times New Roman"/>
            </a:endParaRPr>
          </a:p>
        </p:txBody>
      </p:sp>
      <p:sp>
        <p:nvSpPr>
          <p:cNvPr id="222" name="Google Shape;222;p36"/>
          <p:cNvSpPr txBox="1"/>
          <p:nvPr>
            <p:ph type="title"/>
          </p:nvPr>
        </p:nvSpPr>
        <p:spPr>
          <a:xfrm>
            <a:off x="3108050" y="529040"/>
            <a:ext cx="2928000" cy="354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GB"/>
              <a:t>MATLAB Coding</a:t>
            </a:r>
            <a:endParaRPr/>
          </a:p>
        </p:txBody>
      </p:sp>
      <p:pic>
        <p:nvPicPr>
          <p:cNvPr id="223" name="Google Shape;223;p36"/>
          <p:cNvPicPr preferRelativeResize="0"/>
          <p:nvPr/>
        </p:nvPicPr>
        <p:blipFill rotWithShape="1">
          <a:blip r:embed="rId3">
            <a:alphaModFix/>
          </a:blip>
          <a:srcRect b="0" l="3417" r="6637" t="0"/>
          <a:stretch/>
        </p:blipFill>
        <p:spPr>
          <a:xfrm>
            <a:off x="5097950" y="1635288"/>
            <a:ext cx="3714276" cy="3459725"/>
          </a:xfrm>
          <a:prstGeom prst="rect">
            <a:avLst/>
          </a:prstGeom>
          <a:noFill/>
          <a:ln>
            <a:noFill/>
          </a:ln>
        </p:spPr>
      </p:pic>
      <p:sp>
        <p:nvSpPr>
          <p:cNvPr id="224" name="Google Shape;224;p36"/>
          <p:cNvSpPr txBox="1"/>
          <p:nvPr/>
        </p:nvSpPr>
        <p:spPr>
          <a:xfrm>
            <a:off x="0" y="762000"/>
            <a:ext cx="8250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chemeClr val="dk1"/>
                </a:solidFill>
                <a:latin typeface="Times New Roman"/>
                <a:ea typeface="Times New Roman"/>
                <a:cs typeface="Times New Roman"/>
                <a:sym typeface="Times New Roman"/>
              </a:rPr>
              <a:t>MATLAB Problem Statement </a:t>
            </a:r>
            <a:endParaRPr b="1">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a:solidFill>
                  <a:schemeClr val="dk1"/>
                </a:solidFill>
                <a:latin typeface="Times New Roman"/>
                <a:ea typeface="Times New Roman"/>
                <a:cs typeface="Times New Roman"/>
                <a:sym typeface="Times New Roman"/>
              </a:rPr>
              <a:t>A city initially has 10,000 people, all of whom are susceptible. Then, a single infectious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a:solidFill>
                  <a:schemeClr val="dk1"/>
                </a:solidFill>
                <a:latin typeface="Times New Roman"/>
                <a:ea typeface="Times New Roman"/>
                <a:cs typeface="Times New Roman"/>
                <a:sym typeface="Times New Roman"/>
              </a:rPr>
              <a:t>individual enters the city at t = 0. Use the following estimates for the parameters:</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7"/>
          <p:cNvSpPr txBox="1"/>
          <p:nvPr>
            <p:ph type="title"/>
          </p:nvPr>
        </p:nvSpPr>
        <p:spPr>
          <a:xfrm>
            <a:off x="3108050" y="529040"/>
            <a:ext cx="2928000" cy="354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GB"/>
              <a:t>Matlab code </a:t>
            </a:r>
            <a:endParaRPr/>
          </a:p>
        </p:txBody>
      </p:sp>
      <p:sp>
        <p:nvSpPr>
          <p:cNvPr id="230" name="Google Shape;230;p37"/>
          <p:cNvSpPr txBox="1"/>
          <p:nvPr/>
        </p:nvSpPr>
        <p:spPr>
          <a:xfrm>
            <a:off x="4233000" y="839300"/>
            <a:ext cx="4238400" cy="407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chemeClr val="dk1"/>
                </a:solidFill>
                <a:highlight>
                  <a:srgbClr val="FFFFFF"/>
                </a:highlight>
                <a:latin typeface="Times New Roman"/>
                <a:ea typeface="Times New Roman"/>
                <a:cs typeface="Times New Roman"/>
                <a:sym typeface="Times New Roman"/>
              </a:rPr>
              <a:t>Code Explanation </a:t>
            </a:r>
            <a:endParaRPr b="1"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a:t>
            </a:r>
            <a:r>
              <a:rPr lang="en-GB" sz="1100">
                <a:solidFill>
                  <a:schemeClr val="dk1"/>
                </a:solidFill>
                <a:highlight>
                  <a:srgbClr val="FFFFFF"/>
                </a:highlight>
                <a:latin typeface="Times New Roman"/>
                <a:ea typeface="Times New Roman"/>
                <a:cs typeface="Times New Roman"/>
                <a:sym typeface="Times New Roman"/>
              </a:rPr>
              <a:t> Syntax:   [S,I,R] = epidemic(a,r,S0,I0,R0,t)</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a:t>
            </a:r>
            <a:r>
              <a:rPr lang="en-GB" sz="1100">
                <a:solidFill>
                  <a:schemeClr val="dk1"/>
                </a:solidFill>
                <a:highlight>
                  <a:srgbClr val="FFFFFF"/>
                </a:highlight>
                <a:latin typeface="Times New Roman"/>
                <a:ea typeface="Times New Roman"/>
                <a:cs typeface="Times New Roman"/>
                <a:sym typeface="Times New Roman"/>
              </a:rPr>
              <a:t> </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a:t>
            </a:r>
            <a:r>
              <a:rPr lang="en-GB" sz="1100">
                <a:solidFill>
                  <a:schemeClr val="dk1"/>
                </a:solidFill>
                <a:highlight>
                  <a:srgbClr val="FFFFFF"/>
                </a:highlight>
                <a:latin typeface="Times New Roman"/>
                <a:ea typeface="Times New Roman"/>
                <a:cs typeface="Times New Roman"/>
                <a:sym typeface="Times New Roman"/>
              </a:rPr>
              <a:t> Inputs:   </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a:        Infection rate [1/(person*day)] (scalar)</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r:        Recovery rate [1/day] (scalar)</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S0:       Initial number of susceptible people (scalar)</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I0:       Initial number of infected people (scalar)</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R0:       Initial number of recovered people (scalar)</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t:        Interval of integration. Must have at least 3 elements. (vector)</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Outputs:</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S:        Number of susceptible individuals over time  (vector)</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I:        Number of infected individuals over time  (vector)</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R:        Number of recovered individuals over time (vector)</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The system of equations is:</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dS/dt = -aSI</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dI/dt = aSI-rI</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dR/dt = rI</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Define y = [S              dy/dt = [dS/dt    =   [-aSI     =    [-a*y(1)*y(2)</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I     -----&gt;            dI/dt         aSI-rI         a*y(1)*y(2) - r*y(2)</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R]                      dR/dt]        rI]            r*y(2)]</a:t>
            </a:r>
            <a:endParaRPr sz="1100">
              <a:solidFill>
                <a:schemeClr val="dk1"/>
              </a:solidFill>
              <a:highlight>
                <a:srgbClr val="FFFFFF"/>
              </a:highlight>
              <a:latin typeface="Times New Roman"/>
              <a:ea typeface="Times New Roman"/>
              <a:cs typeface="Times New Roman"/>
              <a:sym typeface="Times New Roman"/>
            </a:endParaRPr>
          </a:p>
        </p:txBody>
      </p:sp>
      <p:sp>
        <p:nvSpPr>
          <p:cNvPr id="231" name="Google Shape;231;p37"/>
          <p:cNvSpPr txBox="1"/>
          <p:nvPr/>
        </p:nvSpPr>
        <p:spPr>
          <a:xfrm>
            <a:off x="101675" y="804000"/>
            <a:ext cx="4346700" cy="407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figure</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plot(t,S,'linewidth',2)</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hold on; grid on</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plot(t,I,'linewidth',2)</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plot(t,R,'linewidth',2)</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title('Epidemic Progression (Base Model)','fontsize',14,'Interpreter','latex')</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xlabel('Time (days)','fontsize',14,'Interpreter','latex')</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ylabel('Population (people)','fontsize',14,'Interpreter','latex')</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legend('Susceptible','Infected','Recovered','fontsize',14,'Interpreter','latex')</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set(gca,'TickLabelInterpreter','latex')</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set(gcf,'Position',[988 196 881 714])   </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Function</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function [S,I,R] = epidemic(a,r,S0,I0,R0,t)</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dydt = @(t,y) [(-a*y(1)*y(2));</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(a*y(1)*y(2) - r*y(2));</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(r*y(2))];</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[~,y] = ode45(dydt,t,[S0 I0 R0]);</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 Parse outputs</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S = y(:,1);</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I = y(:,2);</a:t>
            </a:r>
            <a:endParaRPr sz="11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R = y(:,3);</a:t>
            </a:r>
            <a:endParaRPr sz="1100">
              <a:solidFill>
                <a:schemeClr val="dk1"/>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100">
                <a:solidFill>
                  <a:schemeClr val="dk1"/>
                </a:solidFill>
                <a:highlight>
                  <a:srgbClr val="FFFFFF"/>
                </a:highlight>
                <a:latin typeface="Times New Roman"/>
                <a:ea typeface="Times New Roman"/>
                <a:cs typeface="Times New Roman"/>
                <a:sym typeface="Times New Roman"/>
              </a:rPr>
              <a:t>end</a:t>
            </a:r>
            <a:endParaRPr sz="11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nvSpPr>
        <p:spPr>
          <a:xfrm>
            <a:off x="886531" y="1505019"/>
            <a:ext cx="4053900" cy="2578200"/>
          </a:xfrm>
          <a:prstGeom prst="rect">
            <a:avLst/>
          </a:prstGeom>
          <a:noFill/>
          <a:ln>
            <a:noFill/>
          </a:ln>
        </p:spPr>
        <p:txBody>
          <a:bodyPr anchorCtr="0" anchor="t" bIns="0" lIns="0" spcFirstLastPara="1" rIns="0" wrap="square" tIns="12700">
            <a:spAutoFit/>
          </a:bodyPr>
          <a:lstStyle/>
          <a:p>
            <a:pPr indent="0" lvl="0" marL="0" rtl="0" algn="l">
              <a:spcBef>
                <a:spcPts val="100"/>
              </a:spcBef>
              <a:spcAft>
                <a:spcPts val="0"/>
              </a:spcAft>
              <a:buNone/>
            </a:pPr>
            <a:r>
              <a:t/>
            </a:r>
            <a:endParaRPr sz="1600">
              <a:solidFill>
                <a:schemeClr val="dk1"/>
              </a:solidFill>
              <a:latin typeface="Times New Roman"/>
              <a:ea typeface="Times New Roman"/>
              <a:cs typeface="Times New Roman"/>
              <a:sym typeface="Times New Roman"/>
            </a:endParaRPr>
          </a:p>
          <a:p>
            <a:pPr indent="-255270" lvl="0" marL="267970" marR="0" rtl="0" algn="l">
              <a:lnSpc>
                <a:spcPct val="100000"/>
              </a:lnSpc>
              <a:spcBef>
                <a:spcPts val="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Introduction</a:t>
            </a:r>
            <a:endParaRPr sz="1600">
              <a:solidFill>
                <a:schemeClr val="dk1"/>
              </a:solidFill>
              <a:latin typeface="Times New Roman"/>
              <a:ea typeface="Times New Roman"/>
              <a:cs typeface="Times New Roman"/>
              <a:sym typeface="Times New Roman"/>
            </a:endParaRPr>
          </a:p>
          <a:p>
            <a:pPr indent="-255270" lvl="0" marL="267970" marR="0" rtl="0" algn="l">
              <a:lnSpc>
                <a:spcPct val="100000"/>
              </a:lnSpc>
              <a:spcBef>
                <a:spcPts val="1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Literature </a:t>
            </a:r>
            <a:r>
              <a:rPr lang="en-GB" sz="1600">
                <a:solidFill>
                  <a:schemeClr val="dk1"/>
                </a:solidFill>
                <a:latin typeface="Times New Roman"/>
                <a:ea typeface="Times New Roman"/>
                <a:cs typeface="Times New Roman"/>
                <a:sym typeface="Times New Roman"/>
              </a:rPr>
              <a:t>Review</a:t>
            </a:r>
            <a:r>
              <a:rPr lang="en-GB" sz="1600">
                <a:solidFill>
                  <a:schemeClr val="dk1"/>
                </a:solidFill>
                <a:latin typeface="Times New Roman"/>
                <a:ea typeface="Times New Roman"/>
                <a:cs typeface="Times New Roman"/>
                <a:sym typeface="Times New Roman"/>
              </a:rPr>
              <a:t> </a:t>
            </a:r>
            <a:endParaRPr sz="1600">
              <a:solidFill>
                <a:schemeClr val="dk1"/>
              </a:solidFill>
              <a:latin typeface="Times New Roman"/>
              <a:ea typeface="Times New Roman"/>
              <a:cs typeface="Times New Roman"/>
              <a:sym typeface="Times New Roman"/>
            </a:endParaRPr>
          </a:p>
          <a:p>
            <a:pPr indent="-255270" lvl="0" marL="267970" marR="0" rtl="0" algn="l">
              <a:lnSpc>
                <a:spcPct val="100000"/>
              </a:lnSpc>
              <a:spcBef>
                <a:spcPts val="1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Problem Statement</a:t>
            </a:r>
            <a:endParaRPr sz="1600">
              <a:latin typeface="Times New Roman"/>
              <a:ea typeface="Times New Roman"/>
              <a:cs typeface="Times New Roman"/>
              <a:sym typeface="Times New Roman"/>
            </a:endParaRPr>
          </a:p>
          <a:p>
            <a:pPr indent="-255270" lvl="0" marL="267970" marR="0" rtl="0" algn="l">
              <a:lnSpc>
                <a:spcPct val="100000"/>
              </a:lnSpc>
              <a:spcBef>
                <a:spcPts val="100"/>
              </a:spcBef>
              <a:spcAft>
                <a:spcPts val="0"/>
              </a:spcAft>
              <a:buClr>
                <a:schemeClr val="dk1"/>
              </a:buClr>
              <a:buSzPts val="1600"/>
              <a:buFont typeface="Times New Roman"/>
              <a:buChar char="•"/>
            </a:pPr>
            <a:r>
              <a:rPr lang="en-GB" sz="1600">
                <a:latin typeface="Times New Roman"/>
                <a:ea typeface="Times New Roman"/>
                <a:cs typeface="Times New Roman"/>
                <a:sym typeface="Times New Roman"/>
              </a:rPr>
              <a:t>Epidemic Model ( SIR)</a:t>
            </a:r>
            <a:endParaRPr sz="1600">
              <a:latin typeface="Times New Roman"/>
              <a:ea typeface="Times New Roman"/>
              <a:cs typeface="Times New Roman"/>
              <a:sym typeface="Times New Roman"/>
            </a:endParaRPr>
          </a:p>
          <a:p>
            <a:pPr indent="-255270" lvl="0" marL="267970" marR="0" rtl="0" algn="l">
              <a:lnSpc>
                <a:spcPct val="100000"/>
              </a:lnSpc>
              <a:spcBef>
                <a:spcPts val="1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SIR Equations </a:t>
            </a:r>
            <a:endParaRPr sz="1600">
              <a:latin typeface="Times New Roman"/>
              <a:ea typeface="Times New Roman"/>
              <a:cs typeface="Times New Roman"/>
              <a:sym typeface="Times New Roman"/>
            </a:endParaRPr>
          </a:p>
          <a:p>
            <a:pPr indent="-255270" lvl="0" marL="267970" marR="0" rtl="0" algn="l">
              <a:lnSpc>
                <a:spcPct val="100000"/>
              </a:lnSpc>
              <a:spcBef>
                <a:spcPts val="100"/>
              </a:spcBef>
              <a:spcAft>
                <a:spcPts val="0"/>
              </a:spcAft>
              <a:buSzPts val="1600"/>
              <a:buFont typeface="Times New Roman"/>
              <a:buChar char="•"/>
            </a:pPr>
            <a:r>
              <a:rPr lang="en-GB" sz="1600">
                <a:latin typeface="Times New Roman"/>
                <a:ea typeface="Times New Roman"/>
                <a:cs typeface="Times New Roman"/>
                <a:sym typeface="Times New Roman"/>
              </a:rPr>
              <a:t>SIR Application</a:t>
            </a:r>
            <a:endParaRPr sz="1600">
              <a:latin typeface="Times New Roman"/>
              <a:ea typeface="Times New Roman"/>
              <a:cs typeface="Times New Roman"/>
              <a:sym typeface="Times New Roman"/>
            </a:endParaRPr>
          </a:p>
          <a:p>
            <a:pPr indent="-255270" lvl="0" marL="267970" marR="0" rtl="0" algn="l">
              <a:lnSpc>
                <a:spcPct val="100000"/>
              </a:lnSpc>
              <a:spcBef>
                <a:spcPts val="100"/>
              </a:spcBef>
              <a:spcAft>
                <a:spcPts val="0"/>
              </a:spcAft>
              <a:buSzPts val="1600"/>
              <a:buFont typeface="Times New Roman"/>
              <a:buChar char="•"/>
            </a:pPr>
            <a:r>
              <a:rPr lang="en-GB" sz="1600">
                <a:latin typeface="Times New Roman"/>
                <a:ea typeface="Times New Roman"/>
                <a:cs typeface="Times New Roman"/>
                <a:sym typeface="Times New Roman"/>
              </a:rPr>
              <a:t>SIR Variants.</a:t>
            </a:r>
            <a:endParaRPr sz="1600">
              <a:latin typeface="Times New Roman"/>
              <a:ea typeface="Times New Roman"/>
              <a:cs typeface="Times New Roman"/>
              <a:sym typeface="Times New Roman"/>
            </a:endParaRPr>
          </a:p>
          <a:p>
            <a:pPr indent="-255270" lvl="0" marL="267970" marR="0" rtl="0" algn="l">
              <a:lnSpc>
                <a:spcPct val="100000"/>
              </a:lnSpc>
              <a:spcBef>
                <a:spcPts val="100"/>
              </a:spcBef>
              <a:spcAft>
                <a:spcPts val="0"/>
              </a:spcAft>
              <a:buClr>
                <a:schemeClr val="dk1"/>
              </a:buClr>
              <a:buSzPts val="1600"/>
              <a:buFont typeface="Times New Roman"/>
              <a:buChar char="•"/>
            </a:pPr>
            <a:r>
              <a:rPr lang="en-GB" sz="1600">
                <a:latin typeface="Times New Roman"/>
                <a:ea typeface="Times New Roman"/>
                <a:cs typeface="Times New Roman"/>
                <a:sym typeface="Times New Roman"/>
              </a:rPr>
              <a:t>Key Insights and Future Scope</a:t>
            </a:r>
            <a:endParaRPr sz="1600">
              <a:latin typeface="Times New Roman"/>
              <a:ea typeface="Times New Roman"/>
              <a:cs typeface="Times New Roman"/>
              <a:sym typeface="Times New Roman"/>
            </a:endParaRPr>
          </a:p>
          <a:p>
            <a:pPr indent="-255270" lvl="0" marL="267970" marR="0" rtl="0" algn="l">
              <a:lnSpc>
                <a:spcPct val="100000"/>
              </a:lnSpc>
              <a:spcBef>
                <a:spcPts val="100"/>
              </a:spcBef>
              <a:spcAft>
                <a:spcPts val="0"/>
              </a:spcAft>
              <a:buClr>
                <a:schemeClr val="dk1"/>
              </a:buClr>
              <a:buSzPts val="1600"/>
              <a:buFont typeface="Times New Roman"/>
              <a:buChar char="•"/>
            </a:pPr>
            <a:r>
              <a:rPr lang="en-GB" sz="1600">
                <a:solidFill>
                  <a:schemeClr val="dk1"/>
                </a:solidFill>
                <a:latin typeface="Times New Roman"/>
                <a:ea typeface="Times New Roman"/>
                <a:cs typeface="Times New Roman"/>
                <a:sym typeface="Times New Roman"/>
              </a:rPr>
              <a:t>Conclusion</a:t>
            </a:r>
            <a:endParaRPr sz="1600">
              <a:solidFill>
                <a:schemeClr val="dk1"/>
              </a:solidFill>
              <a:latin typeface="Times New Roman"/>
              <a:ea typeface="Times New Roman"/>
              <a:cs typeface="Times New Roman"/>
              <a:sym typeface="Times New Roman"/>
            </a:endParaRPr>
          </a:p>
        </p:txBody>
      </p:sp>
      <p:sp>
        <p:nvSpPr>
          <p:cNvPr id="106" name="Google Shape;106;p20"/>
          <p:cNvSpPr txBox="1"/>
          <p:nvPr>
            <p:ph type="title"/>
          </p:nvPr>
        </p:nvSpPr>
        <p:spPr>
          <a:xfrm>
            <a:off x="3823901" y="394380"/>
            <a:ext cx="1422400" cy="3302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GB" sz="2000">
                <a:solidFill>
                  <a:srgbClr val="000000"/>
                </a:solidFill>
              </a:rPr>
              <a:t>CONTENTS</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8"/>
          <p:cNvSpPr txBox="1"/>
          <p:nvPr/>
        </p:nvSpPr>
        <p:spPr>
          <a:xfrm>
            <a:off x="2782950" y="260900"/>
            <a:ext cx="37770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400">
                <a:solidFill>
                  <a:srgbClr val="595959"/>
                </a:solidFill>
              </a:rPr>
              <a:t>KEY INSIGHTS AND FUTURE SCOPE</a:t>
            </a:r>
            <a:endParaRPr b="1" sz="2400">
              <a:solidFill>
                <a:srgbClr val="595959"/>
              </a:solidFill>
            </a:endParaRPr>
          </a:p>
        </p:txBody>
      </p:sp>
      <p:sp>
        <p:nvSpPr>
          <p:cNvPr id="237" name="Google Shape;237;p38"/>
          <p:cNvSpPr txBox="1"/>
          <p:nvPr/>
        </p:nvSpPr>
        <p:spPr>
          <a:xfrm>
            <a:off x="844825" y="807550"/>
            <a:ext cx="7789800" cy="422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GB" sz="1500">
                <a:solidFill>
                  <a:schemeClr val="dk1"/>
                </a:solidFill>
                <a:latin typeface="Times New Roman"/>
                <a:ea typeface="Times New Roman"/>
                <a:cs typeface="Times New Roman"/>
                <a:sym typeface="Times New Roman"/>
              </a:rPr>
              <a:t>Key Insights</a:t>
            </a:r>
            <a:endParaRPr b="1" sz="1500">
              <a:solidFill>
                <a:schemeClr val="dk1"/>
              </a:solidFill>
              <a:latin typeface="Times New Roman"/>
              <a:ea typeface="Times New Roman"/>
              <a:cs typeface="Times New Roman"/>
              <a:sym typeface="Times New Roman"/>
            </a:endParaRPr>
          </a:p>
          <a:p>
            <a:pPr indent="-304800" lvl="0" marL="457200" rtl="0" algn="l">
              <a:lnSpc>
                <a:spcPct val="115000"/>
              </a:lnSpc>
              <a:spcBef>
                <a:spcPts val="1200"/>
              </a:spcBef>
              <a:spcAft>
                <a:spcPts val="0"/>
              </a:spcAft>
              <a:buClr>
                <a:schemeClr val="dk1"/>
              </a:buClr>
              <a:buSzPts val="1200"/>
              <a:buAutoNum type="arabicPeriod"/>
            </a:pPr>
            <a:r>
              <a:rPr b="1" lang="en-GB" sz="1200">
                <a:solidFill>
                  <a:schemeClr val="dk1"/>
                </a:solidFill>
                <a:latin typeface="Times New Roman"/>
                <a:ea typeface="Times New Roman"/>
                <a:cs typeface="Times New Roman"/>
                <a:sym typeface="Times New Roman"/>
              </a:rPr>
              <a:t>Hybrid Approach Overview:</a:t>
            </a:r>
            <a:r>
              <a:rPr lang="en-GB" sz="1200">
                <a:solidFill>
                  <a:schemeClr val="dk1"/>
                </a:solidFill>
                <a:latin typeface="Times New Roman"/>
                <a:ea typeface="Times New Roman"/>
                <a:cs typeface="Times New Roman"/>
                <a:sym typeface="Times New Roman"/>
              </a:rPr>
              <a:t> Combining SIR models with quantum algorithms represents a cutting-edge strategy to enhance our ability to manage pandemics. By leveraging the predictive power of SIR models and the computational efficiency of quantum algorithms, we can identify optimal strategies for vaccination, testing, and contact tracing.</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AutoNum type="arabicPeriod"/>
            </a:pPr>
            <a:r>
              <a:rPr b="1" lang="en-GB" sz="1200">
                <a:solidFill>
                  <a:schemeClr val="dk1"/>
                </a:solidFill>
                <a:latin typeface="Times New Roman"/>
                <a:ea typeface="Times New Roman"/>
                <a:cs typeface="Times New Roman"/>
                <a:sym typeface="Times New Roman"/>
              </a:rPr>
              <a:t>Optimizing Pandemic Response:</a:t>
            </a:r>
            <a:r>
              <a:rPr lang="en-GB" sz="1200">
                <a:solidFill>
                  <a:schemeClr val="dk1"/>
                </a:solidFill>
                <a:latin typeface="Times New Roman"/>
                <a:ea typeface="Times New Roman"/>
                <a:cs typeface="Times New Roman"/>
                <a:sym typeface="Times New Roman"/>
              </a:rPr>
              <a:t> Our approach aims to find the most effective measures to minimize long-term damage and accelerate the return to normalcy. The hybrid model enables us to simulate various scenarios with greater precision, helping policymakers make data-driven decisions that balance immediate needs with long-term recovery.</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AutoNum type="arabicPeriod"/>
            </a:pPr>
            <a:r>
              <a:rPr b="1" lang="en-GB" sz="1200">
                <a:solidFill>
                  <a:schemeClr val="dk1"/>
                </a:solidFill>
                <a:latin typeface="Times New Roman"/>
                <a:ea typeface="Times New Roman"/>
                <a:cs typeface="Times New Roman"/>
                <a:sym typeface="Times New Roman"/>
              </a:rPr>
              <a:t>Broader Applications:</a:t>
            </a:r>
            <a:r>
              <a:rPr lang="en-GB" sz="1200">
                <a:solidFill>
                  <a:schemeClr val="dk1"/>
                </a:solidFill>
                <a:latin typeface="Times New Roman"/>
                <a:ea typeface="Times New Roman"/>
                <a:cs typeface="Times New Roman"/>
                <a:sym typeface="Times New Roman"/>
              </a:rPr>
              <a:t> Beyond pandemics, the solutions generated by this hybrid approach have far-reaching implications. They can be adapted to address other crisis scenarios, such as natural disasters, public health emergencies, and supply chain disruptions. This versatility underscores the potential for these advanced computational methods to improve crisis management across multiple domains.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600">
                <a:solidFill>
                  <a:schemeClr val="dk1"/>
                </a:solidFill>
                <a:latin typeface="Times New Roman"/>
                <a:ea typeface="Times New Roman"/>
                <a:cs typeface="Times New Roman"/>
                <a:sym typeface="Times New Roman"/>
              </a:rPr>
              <a:t>Future Scope</a:t>
            </a:r>
            <a:endParaRPr b="1" sz="16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lang="en-GB" sz="1200">
                <a:solidFill>
                  <a:schemeClr val="dk1"/>
                </a:solidFill>
                <a:latin typeface="Times New Roman"/>
                <a:ea typeface="Times New Roman"/>
                <a:cs typeface="Times New Roman"/>
                <a:sym typeface="Times New Roman"/>
              </a:rPr>
              <a:t> Moving forward, continued refinement of both SIR models and quantum algorithms will enhance their effectiveness. Integrating real-time data, improving algorithmic efficiency, and expanding the scope of simulation scenarios will be crucial for maximizing the impact of this hybrid approach.</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9"/>
          <p:cNvSpPr txBox="1"/>
          <p:nvPr>
            <p:ph type="title"/>
          </p:nvPr>
        </p:nvSpPr>
        <p:spPr>
          <a:xfrm>
            <a:off x="2891450" y="375200"/>
            <a:ext cx="2928000" cy="3540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lang="en-GB"/>
              <a:t>Conclusion</a:t>
            </a:r>
            <a:endParaRPr/>
          </a:p>
        </p:txBody>
      </p:sp>
      <p:sp>
        <p:nvSpPr>
          <p:cNvPr id="243" name="Google Shape;243;p39"/>
          <p:cNvSpPr txBox="1"/>
          <p:nvPr>
            <p:ph idx="1" type="body"/>
          </p:nvPr>
        </p:nvSpPr>
        <p:spPr>
          <a:xfrm>
            <a:off x="609600" y="1428750"/>
            <a:ext cx="7620000" cy="2216400"/>
          </a:xfrm>
          <a:prstGeom prst="rect">
            <a:avLst/>
          </a:prstGeom>
          <a:noFill/>
          <a:ln>
            <a:noFill/>
          </a:ln>
        </p:spPr>
        <p:txBody>
          <a:bodyPr anchorCtr="0" anchor="t" bIns="0" lIns="0" spcFirstLastPara="1" rIns="0" wrap="square" tIns="0">
            <a:spAutoFit/>
          </a:bodyPr>
          <a:lstStyle/>
          <a:p>
            <a:pPr indent="0" lvl="0" marL="0" rtl="0" algn="just">
              <a:spcBef>
                <a:spcPts val="0"/>
              </a:spcBef>
              <a:spcAft>
                <a:spcPts val="0"/>
              </a:spcAft>
              <a:buNone/>
            </a:pPr>
            <a:r>
              <a:rPr b="0" lang="en-GB" sz="1800">
                <a:latin typeface="Times New Roman"/>
                <a:ea typeface="Times New Roman"/>
                <a:cs typeface="Times New Roman"/>
                <a:sym typeface="Times New Roman"/>
              </a:rPr>
              <a:t>Mathematical models are not just theoretical constructs; they are practical tools that have real-world applications in managing public health. As we continue to face global health challenges, the role of these models in predicting, analyzing, and controlling disease spread will remain crucial. The integration of SIR models with quantum algorithms represents a significant leap forward in optimizing response strategies for complex crises. By harnessing these advanced computational tools, we can improve our preparedness, streamline decision-making, and ultimately build more resilient systems capable of tackling a wide range of challenges.</a:t>
            </a:r>
            <a:endParaRPr b="0" sz="18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0"/>
          <p:cNvSpPr txBox="1"/>
          <p:nvPr>
            <p:ph type="title"/>
          </p:nvPr>
        </p:nvSpPr>
        <p:spPr>
          <a:xfrm>
            <a:off x="3108050" y="529040"/>
            <a:ext cx="2927898" cy="353943"/>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a:t> </a:t>
            </a:r>
            <a:endParaRPr/>
          </a:p>
        </p:txBody>
      </p:sp>
      <p:sp>
        <p:nvSpPr>
          <p:cNvPr id="249" name="Google Shape;249;p40"/>
          <p:cNvSpPr txBox="1"/>
          <p:nvPr>
            <p:ph idx="1" type="body"/>
          </p:nvPr>
        </p:nvSpPr>
        <p:spPr>
          <a:xfrm>
            <a:off x="2148065" y="3524525"/>
            <a:ext cx="6067200" cy="8313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5400">
                <a:solidFill>
                  <a:srgbClr val="FF0000"/>
                </a:solidFill>
                <a:latin typeface="Algerian"/>
                <a:ea typeface="Algerian"/>
                <a:cs typeface="Algerian"/>
                <a:sym typeface="Algerian"/>
              </a:rPr>
              <a:t>Thank you</a:t>
            </a:r>
            <a:endParaRPr/>
          </a:p>
        </p:txBody>
      </p:sp>
      <p:pic>
        <p:nvPicPr>
          <p:cNvPr id="250" name="Google Shape;250;p40"/>
          <p:cNvPicPr preferRelativeResize="0"/>
          <p:nvPr/>
        </p:nvPicPr>
        <p:blipFill>
          <a:blip r:embed="rId3">
            <a:alphaModFix/>
          </a:blip>
          <a:stretch>
            <a:fillRect/>
          </a:stretch>
        </p:blipFill>
        <p:spPr>
          <a:xfrm>
            <a:off x="2295426" y="1083350"/>
            <a:ext cx="4665501" cy="21957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08050" y="666750"/>
            <a:ext cx="2927898" cy="353943"/>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a:t>Introduction </a:t>
            </a:r>
            <a:endParaRPr/>
          </a:p>
        </p:txBody>
      </p:sp>
      <p:sp>
        <p:nvSpPr>
          <p:cNvPr id="112" name="Google Shape;112;p21"/>
          <p:cNvSpPr txBox="1"/>
          <p:nvPr>
            <p:ph idx="1" type="body"/>
          </p:nvPr>
        </p:nvSpPr>
        <p:spPr>
          <a:xfrm>
            <a:off x="304799" y="1340125"/>
            <a:ext cx="8534400" cy="29553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b="0" lang="en-GB" sz="1600">
                <a:latin typeface="Times New Roman"/>
                <a:ea typeface="Times New Roman"/>
                <a:cs typeface="Times New Roman"/>
                <a:sym typeface="Times New Roman"/>
              </a:rPr>
              <a:t>The convergence of quantum computing and biomolecular research is opening new frontiers in computational science. Quantum algorithms promise to solve problems intractable for classical computers, while biomolecular algorithms enhance our ability to model and understand biological processes. Together, these advancements are poised to revolutionize fields ranging from drug discovery to personalized medicine. In this presentation we will be showing the specific application of mathematical modelling for the pandemic virus COVID-19 and how useful the model would have been to </a:t>
            </a:r>
            <a:r>
              <a:rPr b="0" lang="en-GB" sz="1600">
                <a:latin typeface="Times New Roman"/>
                <a:ea typeface="Times New Roman"/>
                <a:cs typeface="Times New Roman"/>
                <a:sym typeface="Times New Roman"/>
              </a:rPr>
              <a:t>counteract</a:t>
            </a:r>
            <a:r>
              <a:rPr b="0" lang="en-GB" sz="1600">
                <a:latin typeface="Times New Roman"/>
                <a:ea typeface="Times New Roman"/>
                <a:cs typeface="Times New Roman"/>
                <a:sym typeface="Times New Roman"/>
              </a:rPr>
              <a:t> against it for human beings.</a:t>
            </a:r>
            <a:endParaRPr b="0" sz="1600">
              <a:latin typeface="Times New Roman"/>
              <a:ea typeface="Times New Roman"/>
              <a:cs typeface="Times New Roman"/>
              <a:sym typeface="Times New Roman"/>
            </a:endParaRPr>
          </a:p>
          <a:p>
            <a:pPr indent="0" lvl="0" marL="0" rtl="0" algn="l">
              <a:spcBef>
                <a:spcPts val="0"/>
              </a:spcBef>
              <a:spcAft>
                <a:spcPts val="0"/>
              </a:spcAft>
              <a:buNone/>
            </a:pPr>
            <a:r>
              <a:rPr b="0" lang="en-GB" sz="1600">
                <a:latin typeface="Times New Roman"/>
                <a:ea typeface="Times New Roman"/>
                <a:cs typeface="Times New Roman"/>
                <a:sym typeface="Times New Roman"/>
              </a:rPr>
              <a:t>The COVID-19 pandemic has underscored the importance of effective disease modeling. Mathematical models have been essential in predicting the spread of the virus, assessing the impact of public health interventions, and guiding policy decisions. By simulating different scenarios, these models help us make informed choices to mitigate the spread of infectious diseases.</a:t>
            </a:r>
            <a:endParaRPr b="0" sz="1600">
              <a:latin typeface="Times New Roman"/>
              <a:ea typeface="Times New Roman"/>
              <a:cs typeface="Times New Roman"/>
              <a:sym typeface="Times New Roman"/>
            </a:endParaRPr>
          </a:p>
          <a:p>
            <a:pPr indent="0" lvl="0" marL="0" rtl="0" algn="l">
              <a:spcBef>
                <a:spcPts val="0"/>
              </a:spcBef>
              <a:spcAft>
                <a:spcPts val="0"/>
              </a:spcAft>
              <a:buNone/>
            </a:pPr>
            <a:r>
              <a:t/>
            </a:r>
            <a:endParaRPr b="0" sz="16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1905000" y="529040"/>
            <a:ext cx="5257800" cy="3540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lang="en-GB"/>
              <a:t>Literature Review</a:t>
            </a:r>
            <a:endParaRPr/>
          </a:p>
        </p:txBody>
      </p:sp>
      <p:sp>
        <p:nvSpPr>
          <p:cNvPr id="118" name="Google Shape;118;p22"/>
          <p:cNvSpPr txBox="1"/>
          <p:nvPr>
            <p:ph idx="1" type="body"/>
          </p:nvPr>
        </p:nvSpPr>
        <p:spPr>
          <a:xfrm>
            <a:off x="381000" y="1123950"/>
            <a:ext cx="8315700" cy="3848100"/>
          </a:xfrm>
          <a:prstGeom prst="rect">
            <a:avLst/>
          </a:prstGeom>
          <a:noFill/>
          <a:ln>
            <a:noFill/>
          </a:ln>
        </p:spPr>
        <p:txBody>
          <a:bodyPr anchorCtr="0" anchor="t" bIns="0" lIns="0" spcFirstLastPara="1" rIns="0" wrap="square" tIns="0">
            <a:spAutoFit/>
          </a:bodyPr>
          <a:lstStyle/>
          <a:p>
            <a:pPr indent="-330200" lvl="0" marL="457200" rtl="0" algn="l">
              <a:spcBef>
                <a:spcPts val="0"/>
              </a:spcBef>
              <a:spcAft>
                <a:spcPts val="0"/>
              </a:spcAft>
              <a:buSzPts val="1600"/>
              <a:buFont typeface="Times New Roman"/>
              <a:buAutoNum type="arabicPeriod"/>
            </a:pPr>
            <a:r>
              <a:rPr lang="en-GB" sz="1600">
                <a:latin typeface="Times New Roman"/>
                <a:ea typeface="Times New Roman"/>
                <a:cs typeface="Times New Roman"/>
                <a:sym typeface="Times New Roman"/>
              </a:rPr>
              <a:t> Biomolecular and quantum algorithms for the dominating set problem in arbitrary networks </a:t>
            </a:r>
            <a:endParaRPr sz="1600">
              <a:latin typeface="Times New Roman"/>
              <a:ea typeface="Times New Roman"/>
              <a:cs typeface="Times New Roman"/>
              <a:sym typeface="Times New Roman"/>
            </a:endParaRPr>
          </a:p>
          <a:p>
            <a:pPr indent="0" lvl="0" marL="457200" rtl="0" algn="l">
              <a:spcBef>
                <a:spcPts val="0"/>
              </a:spcBef>
              <a:spcAft>
                <a:spcPts val="0"/>
              </a:spcAft>
              <a:buNone/>
            </a:pPr>
            <a:r>
              <a:rPr b="0" lang="en-GB" sz="1600">
                <a:latin typeface="Times New Roman"/>
                <a:ea typeface="Times New Roman"/>
                <a:cs typeface="Times New Roman"/>
                <a:sym typeface="Times New Roman"/>
              </a:rPr>
              <a:t>Authors</a:t>
            </a:r>
            <a:r>
              <a:rPr lang="en-GB" sz="1600">
                <a:latin typeface="Times New Roman"/>
                <a:ea typeface="Times New Roman"/>
                <a:cs typeface="Times New Roman"/>
                <a:sym typeface="Times New Roman"/>
              </a:rPr>
              <a:t>- </a:t>
            </a:r>
            <a:r>
              <a:rPr b="0" lang="en-GB" sz="1600">
                <a:latin typeface="Times New Roman"/>
                <a:ea typeface="Times New Roman"/>
                <a:cs typeface="Times New Roman"/>
                <a:sym typeface="Times New Roman"/>
              </a:rPr>
              <a:t>Renata Wong, Weng‑Long Chang, Wen‑Yu Chung &amp; Athanasios V. Vasilakos</a:t>
            </a:r>
            <a:endParaRPr b="0" sz="1600">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0" lang="en-GB" sz="1600">
                <a:latin typeface="Times New Roman"/>
                <a:ea typeface="Times New Roman"/>
                <a:cs typeface="Times New Roman"/>
                <a:sym typeface="Times New Roman"/>
              </a:rPr>
              <a:t>The document discusses a quantum algorithm proposed for solving the dominating set problem in arbitrary networks.</a:t>
            </a:r>
            <a:endParaRPr b="0" sz="1600">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0" lang="en-GB" sz="1600">
                <a:latin typeface="Times New Roman"/>
                <a:ea typeface="Times New Roman"/>
                <a:cs typeface="Times New Roman"/>
                <a:sym typeface="Times New Roman"/>
              </a:rPr>
              <a:t>​ Here is a summary of the key points covered in the document:</a:t>
            </a:r>
            <a:endParaRPr b="0" sz="1600">
              <a:latin typeface="Times New Roman"/>
              <a:ea typeface="Times New Roman"/>
              <a:cs typeface="Times New Roman"/>
              <a:sym typeface="Times New Roman"/>
            </a:endParaRPr>
          </a:p>
          <a:p>
            <a:pPr indent="-330200" lvl="0" marL="457200" rtl="0" algn="l">
              <a:lnSpc>
                <a:spcPct val="100000"/>
              </a:lnSpc>
              <a:spcBef>
                <a:spcPts val="1200"/>
              </a:spcBef>
              <a:spcAft>
                <a:spcPts val="0"/>
              </a:spcAft>
              <a:buClr>
                <a:schemeClr val="dk1"/>
              </a:buClr>
              <a:buSzPts val="1600"/>
              <a:buChar char="●"/>
            </a:pPr>
            <a:r>
              <a:rPr lang="en-GB" sz="1600">
                <a:latin typeface="Times New Roman"/>
                <a:ea typeface="Times New Roman"/>
                <a:cs typeface="Times New Roman"/>
                <a:sym typeface="Times New Roman"/>
              </a:rPr>
              <a:t>Introduction to Dominating Sets:</a:t>
            </a:r>
            <a:endParaRPr b="0" sz="1600">
              <a:latin typeface="Times New Roman"/>
              <a:ea typeface="Times New Roman"/>
              <a:cs typeface="Times New Roman"/>
              <a:sym typeface="Times New Roman"/>
            </a:endParaRPr>
          </a:p>
          <a:p>
            <a:pPr indent="-330200" lvl="1" marL="914400" rtl="0" algn="l">
              <a:lnSpc>
                <a:spcPct val="100000"/>
              </a:lnSpc>
              <a:spcBef>
                <a:spcPts val="0"/>
              </a:spcBef>
              <a:spcAft>
                <a:spcPts val="0"/>
              </a:spcAft>
              <a:buClr>
                <a:schemeClr val="dk1"/>
              </a:buClr>
              <a:buSzPts val="1600"/>
              <a:buFont typeface="Times New Roman"/>
              <a:buAutoNum type="alphaLcPeriod"/>
            </a:pPr>
            <a:r>
              <a:rPr lang="en-GB" sz="1600">
                <a:solidFill>
                  <a:schemeClr val="dk1"/>
                </a:solidFill>
                <a:latin typeface="Times New Roman"/>
                <a:ea typeface="Times New Roman"/>
                <a:cs typeface="Times New Roman"/>
                <a:sym typeface="Times New Roman"/>
              </a:rPr>
              <a:t>Dominating sets are crucial for network organization, especially in wireless ad hoc and sensor networks.</a:t>
            </a:r>
            <a:endParaRPr sz="1600">
              <a:solidFill>
                <a:schemeClr val="dk1"/>
              </a:solidFill>
              <a:latin typeface="Times New Roman"/>
              <a:ea typeface="Times New Roman"/>
              <a:cs typeface="Times New Roman"/>
              <a:sym typeface="Times New Roman"/>
            </a:endParaRPr>
          </a:p>
          <a:p>
            <a:pPr indent="-330200" lvl="1" marL="914400" rtl="0" algn="l">
              <a:lnSpc>
                <a:spcPct val="100000"/>
              </a:lnSpc>
              <a:spcBef>
                <a:spcPts val="0"/>
              </a:spcBef>
              <a:spcAft>
                <a:spcPts val="0"/>
              </a:spcAft>
              <a:buClr>
                <a:schemeClr val="dk1"/>
              </a:buClr>
              <a:buSzPts val="1600"/>
              <a:buFont typeface="Times New Roman"/>
              <a:buAutoNum type="alphaLcPeriod"/>
            </a:pPr>
            <a:r>
              <a:rPr lang="en-GB" sz="1600">
                <a:solidFill>
                  <a:schemeClr val="dk1"/>
                </a:solidFill>
                <a:latin typeface="Times New Roman"/>
                <a:ea typeface="Times New Roman"/>
                <a:cs typeface="Times New Roman"/>
                <a:sym typeface="Times New Roman"/>
              </a:rPr>
              <a:t>They help in energy conservation and efficient control of network behavior.</a:t>
            </a:r>
            <a:endParaRPr sz="1600">
              <a:latin typeface="Times New Roman"/>
              <a:ea typeface="Times New Roman"/>
              <a:cs typeface="Times New Roman"/>
              <a:sym typeface="Times New Roman"/>
            </a:endParaRPr>
          </a:p>
          <a:p>
            <a:pPr indent="-330200" lvl="0" marL="457200" rtl="0" algn="l">
              <a:lnSpc>
                <a:spcPct val="100000"/>
              </a:lnSpc>
              <a:spcBef>
                <a:spcPts val="0"/>
              </a:spcBef>
              <a:spcAft>
                <a:spcPts val="0"/>
              </a:spcAft>
              <a:buClr>
                <a:schemeClr val="dk1"/>
              </a:buClr>
              <a:buSzPts val="1600"/>
              <a:buChar char="●"/>
            </a:pPr>
            <a:r>
              <a:rPr lang="en-GB" sz="1600">
                <a:latin typeface="Times New Roman"/>
                <a:ea typeface="Times New Roman"/>
                <a:cs typeface="Times New Roman"/>
                <a:sym typeface="Times New Roman"/>
              </a:rPr>
              <a:t>Proposed Quantum Algorithm:</a:t>
            </a:r>
            <a:endParaRPr b="0" sz="1600">
              <a:latin typeface="Times New Roman"/>
              <a:ea typeface="Times New Roman"/>
              <a:cs typeface="Times New Roman"/>
              <a:sym typeface="Times New Roman"/>
            </a:endParaRPr>
          </a:p>
          <a:p>
            <a:pPr indent="-330200" lvl="1" marL="914400" rtl="0" algn="l">
              <a:lnSpc>
                <a:spcPct val="100000"/>
              </a:lnSpc>
              <a:spcBef>
                <a:spcPts val="0"/>
              </a:spcBef>
              <a:spcAft>
                <a:spcPts val="0"/>
              </a:spcAft>
              <a:buClr>
                <a:schemeClr val="dk1"/>
              </a:buClr>
              <a:buSzPts val="1600"/>
              <a:buFont typeface="Times New Roman"/>
              <a:buAutoNum type="alphaLcPeriod"/>
            </a:pPr>
            <a:r>
              <a:rPr lang="en-GB" sz="1600">
                <a:solidFill>
                  <a:schemeClr val="dk1"/>
                </a:solidFill>
                <a:latin typeface="Times New Roman"/>
                <a:ea typeface="Times New Roman"/>
                <a:cs typeface="Times New Roman"/>
                <a:sym typeface="Times New Roman"/>
              </a:rPr>
              <a:t>A quantum algorithm is introduced to solve the dominating set problem with a quadratic speedup over classical algorithms.</a:t>
            </a:r>
            <a:endParaRPr sz="1600">
              <a:solidFill>
                <a:schemeClr val="dk1"/>
              </a:solidFill>
              <a:latin typeface="Times New Roman"/>
              <a:ea typeface="Times New Roman"/>
              <a:cs typeface="Times New Roman"/>
              <a:sym typeface="Times New Roman"/>
            </a:endParaRPr>
          </a:p>
          <a:p>
            <a:pPr indent="-330200" lvl="1" marL="914400" rtl="0" algn="l">
              <a:lnSpc>
                <a:spcPct val="100000"/>
              </a:lnSpc>
              <a:spcBef>
                <a:spcPts val="0"/>
              </a:spcBef>
              <a:spcAft>
                <a:spcPts val="0"/>
              </a:spcAft>
              <a:buClr>
                <a:schemeClr val="dk1"/>
              </a:buClr>
              <a:buSzPts val="1600"/>
              <a:buFont typeface="Times New Roman"/>
              <a:buAutoNum type="alphaLcPeriod"/>
            </a:pPr>
            <a:r>
              <a:rPr lang="en-GB" sz="1600">
                <a:solidFill>
                  <a:schemeClr val="dk1"/>
                </a:solidFill>
                <a:latin typeface="Times New Roman"/>
                <a:ea typeface="Times New Roman"/>
                <a:cs typeface="Times New Roman"/>
                <a:sym typeface="Times New Roman"/>
              </a:rPr>
              <a:t>The algorithm can be executed on IBM Quantum's simulator and Brooklyn superconducting quantum device.</a:t>
            </a:r>
            <a:endParaRPr sz="16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08050" y="529040"/>
            <a:ext cx="2928000" cy="354000"/>
          </a:xfrm>
          <a:prstGeom prst="rect">
            <a:avLst/>
          </a:prstGeom>
        </p:spPr>
        <p:txBody>
          <a:bodyPr anchorCtr="0" anchor="t" bIns="0" lIns="0" spcFirstLastPara="1" rIns="0" wrap="square" tIns="0">
            <a:spAutoFit/>
          </a:bodyPr>
          <a:lstStyle/>
          <a:p>
            <a:pPr indent="0" lvl="0" marL="0" rtl="0" algn="ctr">
              <a:spcBef>
                <a:spcPts val="0"/>
              </a:spcBef>
              <a:spcAft>
                <a:spcPts val="0"/>
              </a:spcAft>
              <a:buClr>
                <a:schemeClr val="dk1"/>
              </a:buClr>
              <a:buFont typeface="Arial"/>
              <a:buNone/>
            </a:pPr>
            <a:r>
              <a:rPr lang="en-GB"/>
              <a:t>Literature Review</a:t>
            </a:r>
            <a:endParaRPr/>
          </a:p>
        </p:txBody>
      </p:sp>
      <p:sp>
        <p:nvSpPr>
          <p:cNvPr id="124" name="Google Shape;124;p23"/>
          <p:cNvSpPr txBox="1"/>
          <p:nvPr>
            <p:ph idx="1" type="body"/>
          </p:nvPr>
        </p:nvSpPr>
        <p:spPr>
          <a:xfrm>
            <a:off x="484525" y="1122900"/>
            <a:ext cx="8050500" cy="3324900"/>
          </a:xfrm>
          <a:prstGeom prst="rect">
            <a:avLst/>
          </a:prstGeom>
        </p:spPr>
        <p:txBody>
          <a:bodyPr anchorCtr="0" anchor="t" bIns="0" lIns="0" spcFirstLastPara="1" rIns="0" wrap="square" tIns="0">
            <a:spAutoFit/>
          </a:bodyPr>
          <a:lstStyle/>
          <a:p>
            <a:pPr indent="-311150" lvl="0" marL="457200" rtl="0" algn="l">
              <a:spcBef>
                <a:spcPts val="0"/>
              </a:spcBef>
              <a:spcAft>
                <a:spcPts val="0"/>
              </a:spcAft>
              <a:buClr>
                <a:schemeClr val="dk1"/>
              </a:buClr>
              <a:buSzPts val="1300"/>
              <a:buChar char="●"/>
            </a:pPr>
            <a:r>
              <a:rPr lang="en-GB" sz="1600">
                <a:solidFill>
                  <a:schemeClr val="dk1"/>
                </a:solidFill>
                <a:latin typeface="Arial"/>
                <a:ea typeface="Arial"/>
                <a:cs typeface="Arial"/>
                <a:sym typeface="Arial"/>
              </a:rPr>
              <a:t> </a:t>
            </a:r>
            <a:r>
              <a:rPr lang="en-GB" sz="1600">
                <a:latin typeface="Times New Roman"/>
                <a:ea typeface="Times New Roman"/>
                <a:cs typeface="Times New Roman"/>
                <a:sym typeface="Times New Roman"/>
              </a:rPr>
              <a:t>Mathematical Representation of Molecular Solutions</a:t>
            </a:r>
            <a:r>
              <a:rPr b="0" lang="en-GB" sz="1600">
                <a:latin typeface="Times New Roman"/>
                <a:ea typeface="Times New Roman"/>
                <a:cs typeface="Times New Roman"/>
                <a:sym typeface="Times New Roman"/>
              </a:rPr>
              <a:t>:</a:t>
            </a:r>
            <a:endParaRPr b="0" sz="1600">
              <a:latin typeface="Times New Roman"/>
              <a:ea typeface="Times New Roman"/>
              <a:cs typeface="Times New Roman"/>
              <a:sym typeface="Times New Roman"/>
            </a:endParaRPr>
          </a:p>
          <a:p>
            <a:pPr indent="-330200" lvl="1" marL="914400" rtl="0" algn="l">
              <a:lnSpc>
                <a:spcPct val="115000"/>
              </a:lnSpc>
              <a:spcBef>
                <a:spcPts val="0"/>
              </a:spcBef>
              <a:spcAft>
                <a:spcPts val="0"/>
              </a:spcAft>
              <a:buClr>
                <a:schemeClr val="dk1"/>
              </a:buClr>
              <a:buSzPts val="1600"/>
              <a:buFont typeface="Times New Roman"/>
              <a:buAutoNum type="alphaLcPeriod"/>
            </a:pPr>
            <a:r>
              <a:rPr lang="en-GB" sz="1600">
                <a:solidFill>
                  <a:schemeClr val="dk1"/>
                </a:solidFill>
                <a:latin typeface="Times New Roman"/>
                <a:ea typeface="Times New Roman"/>
                <a:cs typeface="Times New Roman"/>
                <a:sym typeface="Times New Roman"/>
              </a:rPr>
              <a:t>Molecular solutions for the dominating set problem are represented in a finite-dimensional Hilbert space.</a:t>
            </a:r>
            <a:endParaRPr sz="1600">
              <a:solidFill>
                <a:schemeClr val="dk1"/>
              </a:solidFill>
              <a:latin typeface="Times New Roman"/>
              <a:ea typeface="Times New Roman"/>
              <a:cs typeface="Times New Roman"/>
              <a:sym typeface="Times New Roman"/>
            </a:endParaRPr>
          </a:p>
          <a:p>
            <a:pPr indent="-330200" lvl="1" marL="914400" rtl="0" algn="l">
              <a:lnSpc>
                <a:spcPct val="115000"/>
              </a:lnSpc>
              <a:spcBef>
                <a:spcPts val="0"/>
              </a:spcBef>
              <a:spcAft>
                <a:spcPts val="0"/>
              </a:spcAft>
              <a:buClr>
                <a:schemeClr val="dk1"/>
              </a:buClr>
              <a:buSzPts val="1600"/>
              <a:buFont typeface="Times New Roman"/>
              <a:buAutoNum type="alphaLcPeriod"/>
            </a:pPr>
            <a:r>
              <a:rPr lang="en-GB" sz="1600">
                <a:solidFill>
                  <a:schemeClr val="dk1"/>
                </a:solidFill>
                <a:latin typeface="Times New Roman"/>
                <a:ea typeface="Times New Roman"/>
                <a:cs typeface="Times New Roman"/>
                <a:sym typeface="Times New Roman"/>
              </a:rPr>
              <a:t>The process of representing solutions using unit vectors is explained.</a:t>
            </a:r>
            <a:endParaRPr sz="1600">
              <a:solidFill>
                <a:schemeClr val="dk1"/>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Char char="●"/>
            </a:pPr>
            <a:r>
              <a:rPr lang="en-GB" sz="1600">
                <a:latin typeface="Times New Roman"/>
                <a:ea typeface="Times New Roman"/>
                <a:cs typeface="Times New Roman"/>
                <a:sym typeface="Times New Roman"/>
              </a:rPr>
              <a:t>Complexity Assessment</a:t>
            </a:r>
            <a:r>
              <a:rPr b="0" lang="en-GB" sz="1600">
                <a:latin typeface="Times New Roman"/>
                <a:ea typeface="Times New Roman"/>
                <a:cs typeface="Times New Roman"/>
                <a:sym typeface="Times New Roman"/>
              </a:rPr>
              <a:t>:</a:t>
            </a:r>
            <a:endParaRPr b="0" sz="1600">
              <a:latin typeface="Times New Roman"/>
              <a:ea typeface="Times New Roman"/>
              <a:cs typeface="Times New Roman"/>
              <a:sym typeface="Times New Roman"/>
            </a:endParaRPr>
          </a:p>
          <a:p>
            <a:pPr indent="-330200" lvl="1" marL="914400" rtl="0" algn="l">
              <a:lnSpc>
                <a:spcPct val="115000"/>
              </a:lnSpc>
              <a:spcBef>
                <a:spcPts val="0"/>
              </a:spcBef>
              <a:spcAft>
                <a:spcPts val="0"/>
              </a:spcAft>
              <a:buClr>
                <a:schemeClr val="dk1"/>
              </a:buClr>
              <a:buSzPts val="1600"/>
              <a:buFont typeface="Times New Roman"/>
              <a:buAutoNum type="alphaLcPeriod"/>
            </a:pPr>
            <a:r>
              <a:rPr lang="en-GB" sz="1600">
                <a:solidFill>
                  <a:schemeClr val="dk1"/>
                </a:solidFill>
                <a:latin typeface="Times New Roman"/>
                <a:ea typeface="Times New Roman"/>
                <a:cs typeface="Times New Roman"/>
                <a:sym typeface="Times New Roman"/>
              </a:rPr>
              <a:t>The time and space complexity of the quantum algorithm for the dominating set problem is analyzed.</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Char char="●"/>
            </a:pPr>
            <a:r>
              <a:rPr lang="en-GB" sz="1600">
                <a:latin typeface="Times New Roman"/>
                <a:ea typeface="Times New Roman"/>
                <a:cs typeface="Times New Roman"/>
                <a:sym typeface="Times New Roman"/>
              </a:rPr>
              <a:t>Experimental Implementation</a:t>
            </a:r>
            <a:r>
              <a:rPr b="0" lang="en-GB" sz="1600">
                <a:latin typeface="Times New Roman"/>
                <a:ea typeface="Times New Roman"/>
                <a:cs typeface="Times New Roman"/>
                <a:sym typeface="Times New Roman"/>
              </a:rPr>
              <a:t>:</a:t>
            </a:r>
            <a:endParaRPr b="0" sz="1600">
              <a:latin typeface="Times New Roman"/>
              <a:ea typeface="Times New Roman"/>
              <a:cs typeface="Times New Roman"/>
              <a:sym typeface="Times New Roman"/>
            </a:endParaRPr>
          </a:p>
          <a:p>
            <a:pPr indent="-330200" lvl="1" marL="914400" rtl="0" algn="l">
              <a:lnSpc>
                <a:spcPct val="115000"/>
              </a:lnSpc>
              <a:spcBef>
                <a:spcPts val="0"/>
              </a:spcBef>
              <a:spcAft>
                <a:spcPts val="0"/>
              </a:spcAft>
              <a:buClr>
                <a:schemeClr val="dk1"/>
              </a:buClr>
              <a:buSzPts val="1600"/>
              <a:buFont typeface="Times New Roman"/>
              <a:buAutoNum type="alphaLcPeriod"/>
            </a:pPr>
            <a:r>
              <a:rPr lang="en-GB" sz="1600">
                <a:solidFill>
                  <a:schemeClr val="dk1"/>
                </a:solidFill>
                <a:latin typeface="Times New Roman"/>
                <a:ea typeface="Times New Roman"/>
                <a:cs typeface="Times New Roman"/>
                <a:sym typeface="Times New Roman"/>
              </a:rPr>
              <a:t>The proposed quantum algorithm is implemented for a graph with three vertices and two edges on IBM's simulator and Brooklyn backend.</a:t>
            </a:r>
            <a:endParaRPr sz="1600">
              <a:solidFill>
                <a:schemeClr val="dk1"/>
              </a:solidFill>
              <a:latin typeface="Times New Roman"/>
              <a:ea typeface="Times New Roman"/>
              <a:cs typeface="Times New Roman"/>
              <a:sym typeface="Times New Roman"/>
            </a:endParaRPr>
          </a:p>
          <a:p>
            <a:pPr indent="-330200" lvl="1" marL="914400" rtl="0" algn="l">
              <a:lnSpc>
                <a:spcPct val="115000"/>
              </a:lnSpc>
              <a:spcBef>
                <a:spcPts val="0"/>
              </a:spcBef>
              <a:spcAft>
                <a:spcPts val="0"/>
              </a:spcAft>
              <a:buClr>
                <a:schemeClr val="dk1"/>
              </a:buClr>
              <a:buSzPts val="1600"/>
              <a:buFont typeface="Times New Roman"/>
              <a:buAutoNum type="alphaLcPeriod"/>
            </a:pPr>
            <a:r>
              <a:rPr lang="en-GB" sz="1600">
                <a:solidFill>
                  <a:schemeClr val="dk1"/>
                </a:solidFill>
                <a:latin typeface="Times New Roman"/>
                <a:ea typeface="Times New Roman"/>
                <a:cs typeface="Times New Roman"/>
                <a:sym typeface="Times New Roman"/>
              </a:rPr>
              <a:t>Results show the effectiveness of the algorithm despite limitations on current quantum devices.</a:t>
            </a:r>
            <a:endParaRPr sz="16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08050" y="529040"/>
            <a:ext cx="2928000" cy="354000"/>
          </a:xfrm>
          <a:prstGeom prst="rect">
            <a:avLst/>
          </a:prstGeom>
        </p:spPr>
        <p:txBody>
          <a:bodyPr anchorCtr="0" anchor="t" bIns="0" lIns="0" spcFirstLastPara="1" rIns="0" wrap="square" tIns="0">
            <a:spAutoFit/>
          </a:bodyPr>
          <a:lstStyle/>
          <a:p>
            <a:pPr indent="0" lvl="0" marL="0" rtl="0" algn="ctr">
              <a:spcBef>
                <a:spcPts val="0"/>
              </a:spcBef>
              <a:spcAft>
                <a:spcPts val="0"/>
              </a:spcAft>
              <a:buClr>
                <a:schemeClr val="dk1"/>
              </a:buClr>
              <a:buFont typeface="Arial"/>
              <a:buNone/>
            </a:pPr>
            <a:r>
              <a:rPr lang="en-GB"/>
              <a:t>Literature Review</a:t>
            </a:r>
            <a:endParaRPr/>
          </a:p>
        </p:txBody>
      </p:sp>
      <p:sp>
        <p:nvSpPr>
          <p:cNvPr id="130" name="Google Shape;130;p24"/>
          <p:cNvSpPr txBox="1"/>
          <p:nvPr>
            <p:ph idx="1" type="body"/>
          </p:nvPr>
        </p:nvSpPr>
        <p:spPr>
          <a:xfrm>
            <a:off x="633625" y="947875"/>
            <a:ext cx="8025900" cy="2432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0" lang="en-GB" sz="1400">
                <a:latin typeface="Times New Roman"/>
                <a:ea typeface="Times New Roman"/>
                <a:cs typeface="Times New Roman"/>
                <a:sym typeface="Times New Roman"/>
              </a:rPr>
              <a:t>2.   </a:t>
            </a:r>
            <a:r>
              <a:rPr lang="en-GB" sz="1600">
                <a:highlight>
                  <a:srgbClr val="FFFFFF"/>
                </a:highlight>
                <a:latin typeface="Times New Roman"/>
                <a:ea typeface="Times New Roman"/>
                <a:cs typeface="Times New Roman"/>
                <a:sym typeface="Times New Roman"/>
              </a:rPr>
              <a:t>COVID-19 SIR model overview</a:t>
            </a:r>
            <a:endParaRPr sz="1600">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GB" sz="1600">
                <a:highlight>
                  <a:srgbClr val="FFFFFF"/>
                </a:highlight>
                <a:latin typeface="Times New Roman"/>
                <a:ea typeface="Times New Roman"/>
                <a:cs typeface="Times New Roman"/>
                <a:sym typeface="Times New Roman"/>
              </a:rPr>
              <a:t>      </a:t>
            </a:r>
            <a:r>
              <a:rPr b="0" lang="en-GB" sz="1600">
                <a:highlight>
                  <a:srgbClr val="FFFFFF"/>
                </a:highlight>
                <a:latin typeface="Times New Roman"/>
                <a:ea typeface="Times New Roman"/>
                <a:cs typeface="Times New Roman"/>
                <a:sym typeface="Times New Roman"/>
              </a:rPr>
              <a:t>Author- Tawfeek Mohamed Varusai</a:t>
            </a:r>
            <a:endParaRPr b="0" sz="1600">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b="0" sz="1600">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b="0" lang="en-GB" sz="1600">
                <a:latin typeface="Times New Roman"/>
                <a:ea typeface="Times New Roman"/>
                <a:cs typeface="Times New Roman"/>
                <a:sym typeface="Times New Roman"/>
              </a:rPr>
              <a:t>This document talks about the various types of models that can be used to mathematically represent how an epidemic functions in humans depending upon the </a:t>
            </a:r>
            <a:r>
              <a:rPr b="0" lang="en-GB" sz="1600">
                <a:latin typeface="Times New Roman"/>
                <a:ea typeface="Times New Roman"/>
                <a:cs typeface="Times New Roman"/>
                <a:sym typeface="Times New Roman"/>
              </a:rPr>
              <a:t>current conditions of the species facing the epidemic, and few of them are Stochastic modelling, compartmental modelling, while mainly focusing on SIR modelling for COVID-19, SARC and even herd immunity analysis against the deceases. Setting the parameters and variables to determine the potential functioning or effects of the epidemic on the human species. </a:t>
            </a:r>
            <a:endParaRPr b="0" sz="1600">
              <a:latin typeface="Times New Roman"/>
              <a:ea typeface="Times New Roman"/>
              <a:cs typeface="Times New Roman"/>
              <a:sym typeface="Times New Roman"/>
            </a:endParaRPr>
          </a:p>
          <a:p>
            <a:pPr indent="0" lvl="0" marL="0" rtl="0" algn="l">
              <a:spcBef>
                <a:spcPts val="0"/>
              </a:spcBef>
              <a:spcAft>
                <a:spcPts val="0"/>
              </a:spcAft>
              <a:buNone/>
            </a:pPr>
            <a:r>
              <a:t/>
            </a:r>
            <a:endParaRPr b="0" sz="14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idx="1" type="body"/>
          </p:nvPr>
        </p:nvSpPr>
        <p:spPr>
          <a:xfrm>
            <a:off x="-137825" y="1111975"/>
            <a:ext cx="8595900" cy="1154400"/>
          </a:xfrm>
          <a:prstGeom prst="rect">
            <a:avLst/>
          </a:prstGeom>
          <a:noFill/>
          <a:ln>
            <a:noFill/>
          </a:ln>
        </p:spPr>
        <p:txBody>
          <a:bodyPr anchorCtr="0" anchor="t" bIns="0" lIns="0" spcFirstLastPara="1" rIns="0" wrap="square" tIns="0">
            <a:spAutoFit/>
          </a:bodyPr>
          <a:lstStyle/>
          <a:p>
            <a:pPr indent="-254000" lvl="0" marL="342900" rtl="0" algn="just">
              <a:spcBef>
                <a:spcPts val="0"/>
              </a:spcBef>
              <a:spcAft>
                <a:spcPts val="0"/>
              </a:spcAft>
              <a:buClr>
                <a:schemeClr val="dk1"/>
              </a:buClr>
              <a:buSzPts val="1400"/>
              <a:buFont typeface="Arial"/>
              <a:buNone/>
            </a:pPr>
            <a:r>
              <a:rPr b="0" lang="en-GB" sz="1500">
                <a:latin typeface="Times New Roman"/>
                <a:ea typeface="Times New Roman"/>
                <a:cs typeface="Times New Roman"/>
                <a:sym typeface="Times New Roman"/>
              </a:rPr>
              <a:t>         Develop a hybrid computational approach to optimize pandemic response and recovery. Combine SIR models with quantum algorithms to find the best strategies for vaccination, testing, and contact tracing. This will help minimize long-term damage and ensure a quick return to normal. The solutions generated can be applied to a wide range of crisis scenarios, including natural disasters, public health emergencies, and supply chain disruptions.</a:t>
            </a:r>
            <a:endParaRPr b="0" sz="1300">
              <a:latin typeface="Times New Roman"/>
              <a:ea typeface="Times New Roman"/>
              <a:cs typeface="Times New Roman"/>
              <a:sym typeface="Times New Roman"/>
            </a:endParaRPr>
          </a:p>
        </p:txBody>
      </p:sp>
      <p:sp>
        <p:nvSpPr>
          <p:cNvPr id="136" name="Google Shape;136;p25"/>
          <p:cNvSpPr/>
          <p:nvPr/>
        </p:nvSpPr>
        <p:spPr>
          <a:xfrm>
            <a:off x="2367350" y="276289"/>
            <a:ext cx="6400800" cy="695100"/>
          </a:xfrm>
          <a:prstGeom prst="rect">
            <a:avLst/>
          </a:prstGeom>
          <a:noFill/>
          <a:ln>
            <a:noFill/>
          </a:ln>
        </p:spPr>
        <p:txBody>
          <a:bodyPr anchorCtr="0" anchor="t" bIns="45700" lIns="91425" spcFirstLastPara="1" rIns="91425" wrap="square" tIns="45700">
            <a:noAutofit/>
          </a:bodyPr>
          <a:lstStyle/>
          <a:p>
            <a:pPr indent="0" lvl="0" marL="0" marR="0" rtl="0" algn="l">
              <a:lnSpc>
                <a:spcPct val="204173"/>
              </a:lnSpc>
              <a:spcBef>
                <a:spcPts val="0"/>
              </a:spcBef>
              <a:spcAft>
                <a:spcPts val="0"/>
              </a:spcAft>
              <a:buNone/>
            </a:pPr>
            <a:r>
              <a:rPr b="1" lang="en-GB" sz="2700">
                <a:solidFill>
                  <a:srgbClr val="595959"/>
                </a:solidFill>
              </a:rPr>
              <a:t>Problem Statement</a:t>
            </a:r>
            <a:endParaRPr sz="1800"/>
          </a:p>
        </p:txBody>
      </p:sp>
      <p:sp>
        <p:nvSpPr>
          <p:cNvPr id="137" name="Google Shape;137;p25"/>
          <p:cNvSpPr txBox="1"/>
          <p:nvPr/>
        </p:nvSpPr>
        <p:spPr>
          <a:xfrm>
            <a:off x="142925" y="2343150"/>
            <a:ext cx="8928300" cy="272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500">
                <a:latin typeface="Times New Roman"/>
                <a:ea typeface="Times New Roman"/>
                <a:cs typeface="Times New Roman"/>
                <a:sym typeface="Times New Roman"/>
              </a:rPr>
              <a:t>MATLAB Problem Statement </a:t>
            </a:r>
            <a:endParaRPr b="1" sz="1500">
              <a:latin typeface="Times New Roman"/>
              <a:ea typeface="Times New Roman"/>
              <a:cs typeface="Times New Roman"/>
              <a:sym typeface="Times New Roman"/>
            </a:endParaRPr>
          </a:p>
          <a:p>
            <a:pPr indent="0" lvl="0" marL="0" rtl="0" algn="l">
              <a:spcBef>
                <a:spcPts val="0"/>
              </a:spcBef>
              <a:spcAft>
                <a:spcPts val="0"/>
              </a:spcAft>
              <a:buNone/>
            </a:pPr>
            <a:r>
              <a:rPr lang="en-GB" sz="1500">
                <a:latin typeface="Times New Roman"/>
                <a:ea typeface="Times New Roman"/>
                <a:cs typeface="Times New Roman"/>
                <a:sym typeface="Times New Roman"/>
              </a:rPr>
              <a:t>A city initially has 10,000 people, all of whom are susceptible. Then, a single infectious</a:t>
            </a:r>
            <a:endParaRPr sz="1500">
              <a:latin typeface="Times New Roman"/>
              <a:ea typeface="Times New Roman"/>
              <a:cs typeface="Times New Roman"/>
              <a:sym typeface="Times New Roman"/>
            </a:endParaRPr>
          </a:p>
          <a:p>
            <a:pPr indent="0" lvl="0" marL="0" rtl="0" algn="l">
              <a:spcBef>
                <a:spcPts val="0"/>
              </a:spcBef>
              <a:spcAft>
                <a:spcPts val="0"/>
              </a:spcAft>
              <a:buNone/>
            </a:pPr>
            <a:r>
              <a:rPr lang="en-GB" sz="1500">
                <a:latin typeface="Times New Roman"/>
                <a:ea typeface="Times New Roman"/>
                <a:cs typeface="Times New Roman"/>
                <a:sym typeface="Times New Roman"/>
              </a:rPr>
              <a:t>individual enters the city at t = 0. Use the following estimates for the parameters:</a:t>
            </a:r>
            <a:endParaRPr sz="1500">
              <a:latin typeface="Times New Roman"/>
              <a:ea typeface="Times New Roman"/>
              <a:cs typeface="Times New Roman"/>
              <a:sym typeface="Times New Roman"/>
            </a:endParaRPr>
          </a:p>
          <a:p>
            <a:pPr indent="0" lvl="0" marL="0" rtl="0" algn="l">
              <a:spcBef>
                <a:spcPts val="0"/>
              </a:spcBef>
              <a:spcAft>
                <a:spcPts val="0"/>
              </a:spcAft>
              <a:buNone/>
            </a:pPr>
            <a:r>
              <a:t/>
            </a:r>
            <a:endParaRPr sz="1500">
              <a:latin typeface="Times New Roman"/>
              <a:ea typeface="Times New Roman"/>
              <a:cs typeface="Times New Roman"/>
              <a:sym typeface="Times New Roman"/>
            </a:endParaRPr>
          </a:p>
          <a:p>
            <a:pPr indent="0" lvl="0" marL="0" rtl="0" algn="l">
              <a:spcBef>
                <a:spcPts val="0"/>
              </a:spcBef>
              <a:spcAft>
                <a:spcPts val="0"/>
              </a:spcAft>
              <a:buNone/>
            </a:pPr>
            <a:r>
              <a:rPr lang="en-GB" sz="1500">
                <a:latin typeface="Times New Roman"/>
                <a:ea typeface="Times New Roman"/>
                <a:cs typeface="Times New Roman"/>
                <a:sym typeface="Times New Roman"/>
              </a:rPr>
              <a:t>a = 0.002/7 (1/(personday))</a:t>
            </a:r>
            <a:endParaRPr sz="1500">
              <a:latin typeface="Times New Roman"/>
              <a:ea typeface="Times New Roman"/>
              <a:cs typeface="Times New Roman"/>
              <a:sym typeface="Times New Roman"/>
            </a:endParaRPr>
          </a:p>
          <a:p>
            <a:pPr indent="0" lvl="0" marL="0" rtl="0" algn="l">
              <a:spcBef>
                <a:spcPts val="0"/>
              </a:spcBef>
              <a:spcAft>
                <a:spcPts val="0"/>
              </a:spcAft>
              <a:buNone/>
            </a:pPr>
            <a:r>
              <a:rPr lang="en-GB" sz="1500">
                <a:latin typeface="Times New Roman"/>
                <a:ea typeface="Times New Roman"/>
                <a:cs typeface="Times New Roman"/>
                <a:sym typeface="Times New Roman"/>
              </a:rPr>
              <a:t>r = 0.15/day</a:t>
            </a:r>
            <a:endParaRPr sz="1500">
              <a:latin typeface="Times New Roman"/>
              <a:ea typeface="Times New Roman"/>
              <a:cs typeface="Times New Roman"/>
              <a:sym typeface="Times New Roman"/>
            </a:endParaRPr>
          </a:p>
          <a:p>
            <a:pPr indent="0" lvl="0" marL="0" rtl="0" algn="l">
              <a:spcBef>
                <a:spcPts val="0"/>
              </a:spcBef>
              <a:spcAft>
                <a:spcPts val="0"/>
              </a:spcAft>
              <a:buNone/>
            </a:pPr>
            <a:r>
              <a:rPr lang="en-GB" sz="1500">
                <a:latin typeface="Times New Roman"/>
                <a:ea typeface="Times New Roman"/>
                <a:cs typeface="Times New Roman"/>
                <a:sym typeface="Times New Roman"/>
              </a:rPr>
              <a:t>a) Perform the population balances for the I and R state variables to obtain a </a:t>
            </a:r>
            <a:endParaRPr sz="1500">
              <a:latin typeface="Times New Roman"/>
              <a:ea typeface="Times New Roman"/>
              <a:cs typeface="Times New Roman"/>
              <a:sym typeface="Times New Roman"/>
            </a:endParaRPr>
          </a:p>
          <a:p>
            <a:pPr indent="0" lvl="0" marL="0" rtl="0" algn="l">
              <a:spcBef>
                <a:spcPts val="0"/>
              </a:spcBef>
              <a:spcAft>
                <a:spcPts val="0"/>
              </a:spcAft>
              <a:buNone/>
            </a:pPr>
            <a:r>
              <a:rPr lang="en-GB" sz="1500">
                <a:latin typeface="Times New Roman"/>
                <a:ea typeface="Times New Roman"/>
                <a:cs typeface="Times New Roman"/>
                <a:sym typeface="Times New Roman"/>
              </a:rPr>
              <a:t>complete description of the epidemic model.</a:t>
            </a:r>
            <a:endParaRPr sz="1500">
              <a:latin typeface="Times New Roman"/>
              <a:ea typeface="Times New Roman"/>
              <a:cs typeface="Times New Roman"/>
              <a:sym typeface="Times New Roman"/>
            </a:endParaRPr>
          </a:p>
          <a:p>
            <a:pPr indent="0" lvl="0" marL="0" rtl="0" algn="l">
              <a:spcBef>
                <a:spcPts val="0"/>
              </a:spcBef>
              <a:spcAft>
                <a:spcPts val="0"/>
              </a:spcAft>
              <a:buNone/>
            </a:pPr>
            <a:r>
              <a:rPr lang="en-GB" sz="1500">
                <a:latin typeface="Times New Roman"/>
                <a:ea typeface="Times New Roman"/>
                <a:cs typeface="Times New Roman"/>
                <a:sym typeface="Times New Roman"/>
              </a:rPr>
              <a:t>b) Verify the units of a and r.</a:t>
            </a:r>
            <a:endParaRPr sz="1500">
              <a:latin typeface="Times New Roman"/>
              <a:ea typeface="Times New Roman"/>
              <a:cs typeface="Times New Roman"/>
              <a:sym typeface="Times New Roman"/>
            </a:endParaRPr>
          </a:p>
          <a:p>
            <a:pPr indent="0" lvl="0" marL="0" rtl="0" algn="l">
              <a:spcBef>
                <a:spcPts val="0"/>
              </a:spcBef>
              <a:spcAft>
                <a:spcPts val="0"/>
              </a:spcAft>
              <a:buNone/>
            </a:pPr>
            <a:r>
              <a:rPr lang="en-GB" sz="1500">
                <a:latin typeface="Times New Roman"/>
                <a:ea typeface="Times New Roman"/>
                <a:cs typeface="Times New Roman"/>
                <a:sym typeface="Times New Roman"/>
              </a:rPr>
              <a:t>c) Compute the progression of the epidemic via ode45().</a:t>
            </a:r>
            <a:endParaRPr sz="1500">
              <a:latin typeface="Times New Roman"/>
              <a:ea typeface="Times New Roman"/>
              <a:cs typeface="Times New Roman"/>
              <a:sym typeface="Times New Roman"/>
            </a:endParaRPr>
          </a:p>
          <a:p>
            <a:pPr indent="0" lvl="0" marL="0" rtl="0" algn="l">
              <a:spcBef>
                <a:spcPts val="0"/>
              </a:spcBef>
              <a:spcAft>
                <a:spcPts val="0"/>
              </a:spcAft>
              <a:buNone/>
            </a:pPr>
            <a:r>
              <a:rPr lang="en-GB" sz="1500">
                <a:latin typeface="Times New Roman"/>
                <a:ea typeface="Times New Roman"/>
                <a:cs typeface="Times New Roman"/>
                <a:sym typeface="Times New Roman"/>
              </a:rPr>
              <a:t>d) Physically interpret your results.</a:t>
            </a:r>
            <a:endParaRPr sz="15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2438400" y="529040"/>
            <a:ext cx="4495800" cy="320700"/>
          </a:xfrm>
          <a:prstGeom prst="rect">
            <a:avLst/>
          </a:prstGeom>
          <a:noFill/>
          <a:ln>
            <a:noFill/>
          </a:ln>
        </p:spPr>
        <p:txBody>
          <a:bodyPr anchorCtr="0" anchor="t" bIns="0" lIns="0" spcFirstLastPara="1" rIns="0" wrap="square" tIns="12700">
            <a:spAutoFit/>
          </a:bodyPr>
          <a:lstStyle/>
          <a:p>
            <a:pPr indent="0" lvl="0" marL="0" rtl="0" algn="l">
              <a:spcBef>
                <a:spcPts val="0"/>
              </a:spcBef>
              <a:spcAft>
                <a:spcPts val="0"/>
              </a:spcAft>
              <a:buNone/>
            </a:pPr>
            <a:r>
              <a:rPr lang="en-GB" sz="2000"/>
              <a:t>Introduction to Epidemic Models</a:t>
            </a:r>
            <a:endParaRPr sz="2000">
              <a:latin typeface="Times New Roman"/>
              <a:ea typeface="Times New Roman"/>
              <a:cs typeface="Times New Roman"/>
              <a:sym typeface="Times New Roman"/>
            </a:endParaRPr>
          </a:p>
        </p:txBody>
      </p:sp>
      <p:sp>
        <p:nvSpPr>
          <p:cNvPr id="143" name="Google Shape;143;p26"/>
          <p:cNvSpPr/>
          <p:nvPr/>
        </p:nvSpPr>
        <p:spPr>
          <a:xfrm>
            <a:off x="228600" y="895350"/>
            <a:ext cx="3346200" cy="2240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b="1" lang="en-GB" sz="1200">
                <a:solidFill>
                  <a:schemeClr val="dk1"/>
                </a:solidFill>
                <a:latin typeface="Times New Roman"/>
                <a:ea typeface="Times New Roman"/>
                <a:cs typeface="Times New Roman"/>
                <a:sym typeface="Times New Roman"/>
              </a:rPr>
              <a:t>What are Epidemic Models?</a:t>
            </a:r>
            <a:endParaRPr sz="1200">
              <a:solidFill>
                <a:schemeClr val="dk1"/>
              </a:solidFill>
              <a:latin typeface="Times New Roman"/>
              <a:ea typeface="Times New Roman"/>
              <a:cs typeface="Times New Roman"/>
              <a:sym typeface="Times New Roman"/>
            </a:endParaRPr>
          </a:p>
          <a:p>
            <a:pPr indent="-304800" lvl="0" marL="457200" marR="0" rtl="0" algn="just">
              <a:lnSpc>
                <a:spcPct val="150000"/>
              </a:lnSpc>
              <a:spcBef>
                <a:spcPts val="0"/>
              </a:spcBef>
              <a:spcAft>
                <a:spcPts val="0"/>
              </a:spcAft>
              <a:buClr>
                <a:schemeClr val="dk1"/>
              </a:buClr>
              <a:buSzPts val="1200"/>
              <a:buFont typeface="Times New Roman"/>
              <a:buChar char="●"/>
            </a:pPr>
            <a:r>
              <a:rPr lang="en-GB" sz="1200">
                <a:solidFill>
                  <a:schemeClr val="dk1"/>
                </a:solidFill>
                <a:latin typeface="Times New Roman"/>
                <a:ea typeface="Times New Roman"/>
                <a:cs typeface="Times New Roman"/>
                <a:sym typeface="Times New Roman"/>
              </a:rPr>
              <a:t>Epidemic models are mathe</a:t>
            </a:r>
            <a:r>
              <a:rPr lang="en-GB" sz="1200">
                <a:solidFill>
                  <a:schemeClr val="dk1"/>
                </a:solidFill>
                <a:latin typeface="Times New Roman"/>
                <a:ea typeface="Times New Roman"/>
                <a:cs typeface="Times New Roman"/>
                <a:sym typeface="Times New Roman"/>
              </a:rPr>
              <a:t>matical frameworks used to describe the spread of infectious diseases within a population. </a:t>
            </a:r>
            <a:endParaRPr sz="1200">
              <a:solidFill>
                <a:schemeClr val="dk1"/>
              </a:solidFill>
              <a:latin typeface="Times New Roman"/>
              <a:ea typeface="Times New Roman"/>
              <a:cs typeface="Times New Roman"/>
              <a:sym typeface="Times New Roman"/>
            </a:endParaRPr>
          </a:p>
          <a:p>
            <a:pPr indent="-304800" lvl="0" marL="457200" marR="0" rtl="0" algn="just">
              <a:lnSpc>
                <a:spcPct val="150000"/>
              </a:lnSpc>
              <a:spcBef>
                <a:spcPts val="0"/>
              </a:spcBef>
              <a:spcAft>
                <a:spcPts val="0"/>
              </a:spcAft>
              <a:buClr>
                <a:schemeClr val="dk1"/>
              </a:buClr>
              <a:buSzPts val="1200"/>
              <a:buFont typeface="Times New Roman"/>
              <a:buChar char="●"/>
            </a:pPr>
            <a:r>
              <a:rPr lang="en-GB" sz="1200">
                <a:solidFill>
                  <a:schemeClr val="dk1"/>
                </a:solidFill>
                <a:latin typeface="Times New Roman"/>
                <a:ea typeface="Times New Roman"/>
                <a:cs typeface="Times New Roman"/>
                <a:sym typeface="Times New Roman"/>
              </a:rPr>
              <a:t>These models help predict how diseases spread, how long an outbreak might last, how many people might be infected, and what interventions could be effective in controlling the spread.</a:t>
            </a:r>
            <a:endParaRPr sz="1200">
              <a:solidFill>
                <a:schemeClr val="dk1"/>
              </a:solidFill>
              <a:latin typeface="Times New Roman"/>
              <a:ea typeface="Times New Roman"/>
              <a:cs typeface="Times New Roman"/>
              <a:sym typeface="Times New Roman"/>
            </a:endParaRPr>
          </a:p>
        </p:txBody>
      </p:sp>
      <p:pic>
        <p:nvPicPr>
          <p:cNvPr id="144" name="Google Shape;144;p26"/>
          <p:cNvPicPr preferRelativeResize="0"/>
          <p:nvPr/>
        </p:nvPicPr>
        <p:blipFill rotWithShape="1">
          <a:blip r:embed="rId3">
            <a:alphaModFix/>
          </a:blip>
          <a:srcRect b="28746" l="8122" r="37942" t="26400"/>
          <a:stretch/>
        </p:blipFill>
        <p:spPr>
          <a:xfrm>
            <a:off x="3574800" y="1255125"/>
            <a:ext cx="5538424" cy="2951480"/>
          </a:xfrm>
          <a:prstGeom prst="rect">
            <a:avLst/>
          </a:prstGeom>
          <a:noFill/>
          <a:ln>
            <a:noFill/>
          </a:ln>
        </p:spPr>
      </p:pic>
      <p:sp>
        <p:nvSpPr>
          <p:cNvPr id="145" name="Google Shape;145;p26"/>
          <p:cNvSpPr txBox="1"/>
          <p:nvPr/>
        </p:nvSpPr>
        <p:spPr>
          <a:xfrm>
            <a:off x="149975" y="3344550"/>
            <a:ext cx="3000000" cy="1431600"/>
          </a:xfrm>
          <a:prstGeom prst="rect">
            <a:avLst/>
          </a:prstGeom>
          <a:noFill/>
          <a:ln>
            <a:noFill/>
          </a:ln>
        </p:spPr>
        <p:txBody>
          <a:bodyPr anchorCtr="0" anchor="t" bIns="91425" lIns="91425" spcFirstLastPara="1" rIns="91425" wrap="square" tIns="91425">
            <a:spAutoFit/>
          </a:bodyPr>
          <a:lstStyle/>
          <a:p>
            <a:pPr indent="0" lvl="2" marL="0" rtl="0" algn="l">
              <a:lnSpc>
                <a:spcPct val="115000"/>
              </a:lnSpc>
              <a:spcBef>
                <a:spcPts val="0"/>
              </a:spcBef>
              <a:spcAft>
                <a:spcPts val="0"/>
              </a:spcAft>
              <a:buNone/>
            </a:pPr>
            <a:r>
              <a:rPr b="1" lang="en-GB" sz="1200">
                <a:solidFill>
                  <a:schemeClr val="dk1"/>
                </a:solidFill>
                <a:latin typeface="Times New Roman"/>
                <a:ea typeface="Times New Roman"/>
                <a:cs typeface="Times New Roman"/>
                <a:sym typeface="Times New Roman"/>
              </a:rPr>
              <a:t>Types of Epidemic Models:</a:t>
            </a:r>
            <a:endParaRPr b="1" sz="1200">
              <a:solidFill>
                <a:schemeClr val="dk1"/>
              </a:solidFill>
              <a:latin typeface="Times New Roman"/>
              <a:ea typeface="Times New Roman"/>
              <a:cs typeface="Times New Roman"/>
              <a:sym typeface="Times New Roman"/>
            </a:endParaRPr>
          </a:p>
          <a:p>
            <a:pPr indent="0" lvl="2" marL="0" rtl="0" algn="l">
              <a:lnSpc>
                <a:spcPct val="11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GB" sz="1200">
                <a:solidFill>
                  <a:schemeClr val="dk1"/>
                </a:solidFill>
                <a:latin typeface="Times New Roman"/>
                <a:ea typeface="Times New Roman"/>
                <a:cs typeface="Times New Roman"/>
                <a:sym typeface="Times New Roman"/>
              </a:rPr>
              <a:t>SIR Model </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GB" sz="1200">
                <a:solidFill>
                  <a:schemeClr val="dk1"/>
                </a:solidFill>
                <a:latin typeface="Times New Roman"/>
                <a:ea typeface="Times New Roman"/>
                <a:cs typeface="Times New Roman"/>
                <a:sym typeface="Times New Roman"/>
              </a:rPr>
              <a:t>Stochastic Models</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GB" sz="1200">
                <a:solidFill>
                  <a:schemeClr val="dk1"/>
                </a:solidFill>
                <a:latin typeface="Times New Roman"/>
                <a:ea typeface="Times New Roman"/>
                <a:cs typeface="Times New Roman"/>
                <a:sym typeface="Times New Roman"/>
              </a:rPr>
              <a:t>Complex Networked Models</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GB" sz="1200">
                <a:solidFill>
                  <a:schemeClr val="dk1"/>
                </a:solidFill>
                <a:latin typeface="Times New Roman"/>
                <a:ea typeface="Times New Roman"/>
                <a:cs typeface="Times New Roman"/>
                <a:sym typeface="Times New Roman"/>
              </a:rPr>
              <a:t>Agent Based Solutions</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2323824" y="438150"/>
            <a:ext cx="3978600" cy="354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a:t>           SIR MODEL</a:t>
            </a:r>
            <a:endParaRPr/>
          </a:p>
        </p:txBody>
      </p:sp>
      <p:sp>
        <p:nvSpPr>
          <p:cNvPr id="151" name="Google Shape;151;p27"/>
          <p:cNvSpPr txBox="1"/>
          <p:nvPr>
            <p:ph idx="1" type="body"/>
          </p:nvPr>
        </p:nvSpPr>
        <p:spPr>
          <a:xfrm>
            <a:off x="76200" y="999775"/>
            <a:ext cx="4733700" cy="2924400"/>
          </a:xfrm>
          <a:prstGeom prst="rect">
            <a:avLst/>
          </a:prstGeom>
          <a:noFill/>
          <a:ln>
            <a:noFill/>
          </a:ln>
        </p:spPr>
        <p:txBody>
          <a:bodyPr anchorCtr="0" anchor="ctr" bIns="45700" lIns="91425" spcFirstLastPara="1" rIns="91425" wrap="square" tIns="45700">
            <a:spAutoFit/>
          </a:bodyPr>
          <a:lstStyle/>
          <a:p>
            <a:pPr indent="0" lvl="0" marL="0" rtl="0" algn="just">
              <a:lnSpc>
                <a:spcPct val="100000"/>
              </a:lnSpc>
              <a:spcBef>
                <a:spcPts val="1200"/>
              </a:spcBef>
              <a:spcAft>
                <a:spcPts val="0"/>
              </a:spcAft>
              <a:buNone/>
            </a:pPr>
            <a:r>
              <a:rPr b="0" lang="en-GB" sz="1100"/>
              <a:t>The </a:t>
            </a:r>
            <a:r>
              <a:rPr lang="en-GB" sz="1100"/>
              <a:t>SIR model</a:t>
            </a:r>
            <a:r>
              <a:rPr b="0" lang="en-GB" sz="1100"/>
              <a:t> is one of the most widely used mathematical models in epidemiology to describe the spread of infectious diseases. It divides the population into three categories (or compartments):</a:t>
            </a:r>
            <a:endParaRPr b="0" sz="1100"/>
          </a:p>
          <a:p>
            <a:pPr indent="-298450" lvl="0" marL="457200" rtl="0" algn="just">
              <a:lnSpc>
                <a:spcPct val="100000"/>
              </a:lnSpc>
              <a:spcBef>
                <a:spcPts val="1200"/>
              </a:spcBef>
              <a:spcAft>
                <a:spcPts val="0"/>
              </a:spcAft>
              <a:buClr>
                <a:schemeClr val="dk1"/>
              </a:buClr>
              <a:buSzPts val="1100"/>
              <a:buAutoNum type="arabicPeriod"/>
            </a:pPr>
            <a:r>
              <a:rPr lang="en-GB" sz="1100"/>
              <a:t>S</a:t>
            </a:r>
            <a:r>
              <a:rPr b="0" lang="en-GB" sz="1100"/>
              <a:t> = </a:t>
            </a:r>
            <a:r>
              <a:rPr lang="en-GB" sz="1100"/>
              <a:t>Susceptible</a:t>
            </a:r>
            <a:r>
              <a:rPr b="0" lang="en-GB" sz="1100"/>
              <a:t>: Individuals who have not yet contracted the disease but are at risk of being infected.</a:t>
            </a:r>
            <a:endParaRPr b="0" sz="1100"/>
          </a:p>
          <a:p>
            <a:pPr indent="-298450" lvl="0" marL="457200" rtl="0" algn="just">
              <a:lnSpc>
                <a:spcPct val="100000"/>
              </a:lnSpc>
              <a:spcBef>
                <a:spcPts val="0"/>
              </a:spcBef>
              <a:spcAft>
                <a:spcPts val="0"/>
              </a:spcAft>
              <a:buClr>
                <a:schemeClr val="dk1"/>
              </a:buClr>
              <a:buSzPts val="1100"/>
              <a:buAutoNum type="arabicPeriod"/>
            </a:pPr>
            <a:r>
              <a:rPr lang="en-GB" sz="1100"/>
              <a:t>I</a:t>
            </a:r>
            <a:r>
              <a:rPr b="0" lang="en-GB" sz="1100"/>
              <a:t> = </a:t>
            </a:r>
            <a:r>
              <a:rPr lang="en-GB" sz="1100"/>
              <a:t>Infected</a:t>
            </a:r>
            <a:r>
              <a:rPr b="0" lang="en-GB" sz="1100"/>
              <a:t>: Individuals who currently have the disease and can transmit it to others.</a:t>
            </a:r>
            <a:endParaRPr b="0" sz="1100"/>
          </a:p>
          <a:p>
            <a:pPr indent="-298450" lvl="0" marL="457200" rtl="0" algn="just">
              <a:lnSpc>
                <a:spcPct val="100000"/>
              </a:lnSpc>
              <a:spcBef>
                <a:spcPts val="0"/>
              </a:spcBef>
              <a:spcAft>
                <a:spcPts val="0"/>
              </a:spcAft>
              <a:buClr>
                <a:schemeClr val="dk1"/>
              </a:buClr>
              <a:buSzPts val="1100"/>
              <a:buAutoNum type="arabicPeriod"/>
            </a:pPr>
            <a:r>
              <a:rPr lang="en-GB" sz="1100"/>
              <a:t>R</a:t>
            </a:r>
            <a:r>
              <a:rPr b="0" lang="en-GB" sz="1100"/>
              <a:t> = </a:t>
            </a:r>
            <a:r>
              <a:rPr lang="en-GB" sz="1100"/>
              <a:t>Recovered</a:t>
            </a:r>
            <a:r>
              <a:rPr b="0" lang="en-GB" sz="1100"/>
              <a:t>: Individuals who have recovered from the disease and are now immune, meaning they can no longer be infected or transmit the disease.</a:t>
            </a:r>
            <a:endParaRPr b="0" sz="1100"/>
          </a:p>
          <a:p>
            <a:pPr indent="0" lvl="0" marL="0" rtl="0" algn="just">
              <a:lnSpc>
                <a:spcPct val="100000"/>
              </a:lnSpc>
              <a:spcBef>
                <a:spcPts val="1200"/>
              </a:spcBef>
              <a:spcAft>
                <a:spcPts val="0"/>
              </a:spcAft>
              <a:buNone/>
            </a:pPr>
            <a:r>
              <a:rPr lang="en-GB" sz="1100"/>
              <a:t>Basic Structure of SIR model</a:t>
            </a:r>
            <a:endParaRPr sz="1100"/>
          </a:p>
          <a:p>
            <a:pPr indent="-298450" lvl="0" marL="457200" rtl="0" algn="just">
              <a:lnSpc>
                <a:spcPct val="100000"/>
              </a:lnSpc>
              <a:spcBef>
                <a:spcPts val="1200"/>
              </a:spcBef>
              <a:spcAft>
                <a:spcPts val="0"/>
              </a:spcAft>
              <a:buSzPts val="1100"/>
              <a:buChar char="●"/>
            </a:pPr>
            <a:r>
              <a:rPr b="0" lang="en-GB" sz="1100"/>
              <a:t>The SIR model is a set of differential equations that describe how the numbers of susceptible, infected, and recovered individuals change over time.</a:t>
            </a:r>
            <a:endParaRPr sz="1100"/>
          </a:p>
        </p:txBody>
      </p:sp>
      <p:sp>
        <p:nvSpPr>
          <p:cNvPr id="152" name="Google Shape;152;p27"/>
          <p:cNvSpPr txBox="1"/>
          <p:nvPr/>
        </p:nvSpPr>
        <p:spPr>
          <a:xfrm>
            <a:off x="5016450" y="1107900"/>
            <a:ext cx="3978600" cy="170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t>Assumptions</a:t>
            </a:r>
            <a:endParaRPr b="1" sz="1100"/>
          </a:p>
          <a:p>
            <a:pPr indent="0" lvl="0" marL="0" rtl="0" algn="l">
              <a:spcBef>
                <a:spcPts val="0"/>
              </a:spcBef>
              <a:spcAft>
                <a:spcPts val="0"/>
              </a:spcAft>
              <a:buNone/>
            </a:pPr>
            <a:r>
              <a:rPr lang="en-GB" sz="1100"/>
              <a:t>•Single, closed population</a:t>
            </a:r>
            <a:endParaRPr sz="1100"/>
          </a:p>
          <a:p>
            <a:pPr indent="0" lvl="0" marL="0" rtl="0" algn="l">
              <a:spcBef>
                <a:spcPts val="0"/>
              </a:spcBef>
              <a:spcAft>
                <a:spcPts val="0"/>
              </a:spcAft>
              <a:buNone/>
            </a:pPr>
            <a:r>
              <a:rPr lang="en-GB" sz="1100"/>
              <a:t>•Constant population size</a:t>
            </a:r>
            <a:endParaRPr sz="1100"/>
          </a:p>
          <a:p>
            <a:pPr indent="0" lvl="0" marL="0" rtl="0" algn="l">
              <a:spcBef>
                <a:spcPts val="0"/>
              </a:spcBef>
              <a:spcAft>
                <a:spcPts val="0"/>
              </a:spcAft>
              <a:buNone/>
            </a:pPr>
            <a:r>
              <a:rPr lang="en-GB" sz="1100"/>
              <a:t>Instantaneously mixed population, with constant contact rate</a:t>
            </a:r>
            <a:endParaRPr sz="1100"/>
          </a:p>
          <a:p>
            <a:pPr indent="0" lvl="0" marL="0" rtl="0" algn="l">
              <a:spcBef>
                <a:spcPts val="0"/>
              </a:spcBef>
              <a:spcAft>
                <a:spcPts val="0"/>
              </a:spcAft>
              <a:buNone/>
            </a:pPr>
            <a:r>
              <a:rPr lang="en-GB" sz="1100"/>
              <a:t>•No social structure variation (like age)</a:t>
            </a:r>
            <a:endParaRPr sz="1100"/>
          </a:p>
          <a:p>
            <a:pPr indent="0" lvl="0" marL="0" rtl="0" algn="l">
              <a:spcBef>
                <a:spcPts val="0"/>
              </a:spcBef>
              <a:spcAft>
                <a:spcPts val="0"/>
              </a:spcAft>
              <a:buNone/>
            </a:pPr>
            <a:r>
              <a:rPr lang="en-GB" sz="1100"/>
              <a:t>•Fixed, uniform infectious period</a:t>
            </a:r>
            <a:endParaRPr sz="1100"/>
          </a:p>
          <a:p>
            <a:pPr indent="0" lvl="0" marL="0" rtl="0" algn="l">
              <a:spcBef>
                <a:spcPts val="0"/>
              </a:spcBef>
              <a:spcAft>
                <a:spcPts val="0"/>
              </a:spcAft>
              <a:buNone/>
            </a:pPr>
            <a:r>
              <a:rPr lang="en-GB" sz="1100"/>
              <a:t>•Permanent immunity (no reinfection)</a:t>
            </a:r>
            <a:endParaRPr sz="1100"/>
          </a:p>
          <a:p>
            <a:pPr indent="0" lvl="0" marL="0" rtl="0" algn="l">
              <a:spcBef>
                <a:spcPts val="0"/>
              </a:spcBef>
              <a:spcAft>
                <a:spcPts val="0"/>
              </a:spcAft>
              <a:buNone/>
            </a:pPr>
            <a:r>
              <a:rPr lang="en-GB" sz="1100"/>
              <a:t>•No latency period</a:t>
            </a:r>
            <a:endParaRPr sz="1100"/>
          </a:p>
          <a:p>
            <a:pPr indent="0" lvl="0" marL="0" rtl="0" algn="l">
              <a:spcBef>
                <a:spcPts val="0"/>
              </a:spcBef>
              <a:spcAft>
                <a:spcPts val="0"/>
              </a:spcAft>
              <a:buNone/>
            </a:pPr>
            <a:r>
              <a:rPr lang="en-GB" sz="1100"/>
              <a:t>•No mutations or other ways for the disease to spread</a:t>
            </a:r>
            <a:endParaRPr sz="1100"/>
          </a:p>
        </p:txBody>
      </p:sp>
      <p:pic>
        <p:nvPicPr>
          <p:cNvPr id="153" name="Google Shape;153;p27"/>
          <p:cNvPicPr preferRelativeResize="0"/>
          <p:nvPr/>
        </p:nvPicPr>
        <p:blipFill rotWithShape="1">
          <a:blip r:embed="rId3">
            <a:alphaModFix/>
          </a:blip>
          <a:srcRect b="53441" l="12027" r="12232" t="27518"/>
          <a:stretch/>
        </p:blipFill>
        <p:spPr>
          <a:xfrm>
            <a:off x="1099725" y="3930175"/>
            <a:ext cx="6925652" cy="9792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